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257" r:id="rId5"/>
    <p:sldId id="286" r:id="rId6"/>
    <p:sldId id="267" r:id="rId7"/>
    <p:sldId id="256" r:id="rId8"/>
    <p:sldId id="308" r:id="rId9"/>
    <p:sldId id="288" r:id="rId10"/>
    <p:sldId id="305" r:id="rId11"/>
    <p:sldId id="304" r:id="rId12"/>
    <p:sldId id="309" r:id="rId13"/>
    <p:sldId id="306" r:id="rId14"/>
    <p:sldId id="291" r:id="rId15"/>
    <p:sldId id="262" r:id="rId16"/>
    <p:sldId id="292" r:id="rId17"/>
    <p:sldId id="307" r:id="rId18"/>
    <p:sldId id="271" r:id="rId19"/>
    <p:sldId id="294" r:id="rId20"/>
    <p:sldId id="295" r:id="rId21"/>
    <p:sldId id="296" r:id="rId22"/>
    <p:sldId id="297" r:id="rId23"/>
    <p:sldId id="298" r:id="rId24"/>
    <p:sldId id="299" r:id="rId25"/>
    <p:sldId id="300" r:id="rId26"/>
    <p:sldId id="301" r:id="rId27"/>
    <p:sldId id="302" r:id="rId28"/>
    <p:sldId id="303" r:id="rId29"/>
    <p:sldId id="31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emence Bernard-Colombat" initials="CB" lastIdx="2" clrIdx="0">
    <p:extLst>
      <p:ext uri="{19B8F6BF-5375-455C-9EA6-DF929625EA0E}">
        <p15:presenceInfo xmlns:p15="http://schemas.microsoft.com/office/powerpoint/2012/main" userId="S::clemence@hopscotchconsulting.co.uk::225ee9d0-5b89-47ba-be8a-cb4c2990d53a" providerId="AD"/>
      </p:ext>
    </p:extLst>
  </p:cmAuthor>
  <p:cmAuthor id="2" name="Tiffany Barwick" initials="TB" lastIdx="2" clrIdx="1">
    <p:extLst>
      <p:ext uri="{19B8F6BF-5375-455C-9EA6-DF929625EA0E}">
        <p15:presenceInfo xmlns:p15="http://schemas.microsoft.com/office/powerpoint/2012/main" userId="S::tiff@hopscotchconsulting.co.uk::91e5cad7-703e-4385-80c2-21f2f62ba015" providerId="AD"/>
      </p:ext>
    </p:extLst>
  </p:cmAuthor>
  <p:cmAuthor id="3" name="Isabella Park" initials="IP" lastIdx="4" clrIdx="2">
    <p:extLst>
      <p:ext uri="{19B8F6BF-5375-455C-9EA6-DF929625EA0E}">
        <p15:presenceInfo xmlns:p15="http://schemas.microsoft.com/office/powerpoint/2012/main" userId="65e5f55ea71344b4" providerId="Windows Live"/>
      </p:ext>
    </p:extLst>
  </p:cmAuthor>
  <p:cmAuthor id="4" name="Beth Jones" initials="BJ" lastIdx="14" clrIdx="3">
    <p:extLst>
      <p:ext uri="{19B8F6BF-5375-455C-9EA6-DF929625EA0E}">
        <p15:presenceInfo xmlns:p15="http://schemas.microsoft.com/office/powerpoint/2012/main" userId="S::bj@gatsby.org.uk::583c0d49-59a2-4fde-8f0c-1206651206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7BD"/>
    <a:srgbClr val="07A9A9"/>
    <a:srgbClr val="09AFA9"/>
    <a:srgbClr val="162A49"/>
    <a:srgbClr val="575757"/>
    <a:srgbClr val="27334A"/>
    <a:srgbClr val="DF59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404087-AC04-5C4F-A72C-CA64171A5CB1}" v="73" dt="2022-03-14T09:34:46.773"/>
    <p1510:client id="{5A3B12F4-ECC5-C612-1AE0-30AC5B7A68F3}" v="11" dt="2022-03-14T15:46:28.980"/>
    <p1510:client id="{F07A4AD6-02BB-AF9B-DC7F-EAFF30EC6358}" v="5" dt="2022-03-29T15:29:03.6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CC322A-E082-4B17-9315-79E59D6E79B7}" type="datetimeFigureOut">
              <a:rPr lang="en-GB" smtClean="0"/>
              <a:t>14/06/2023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479CDB-543F-47B3-BBCA-B1B076C7BA82}" type="slidenum">
              <a:rPr lang="en-GB" smtClean="0"/>
              <a:t>‹#›</a:t>
            </a:fld>
            <a:endParaRPr lang="en-GB"/>
          </a:p>
        </p:txBody>
      </p:sp>
    </p:spTree>
    <p:extLst>
      <p:ext uri="{BB962C8B-B14F-4D97-AF65-F5344CB8AC3E}">
        <p14:creationId xmlns:p14="http://schemas.microsoft.com/office/powerpoint/2010/main" val="184356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5A479CDB-543F-47B3-BBCA-B1B076C7BA82}" type="slidenum">
              <a:rPr lang="en-GB" smtClean="0"/>
              <a:t>1</a:t>
            </a:fld>
            <a:endParaRPr lang="en-GB"/>
          </a:p>
        </p:txBody>
      </p:sp>
    </p:spTree>
    <p:extLst>
      <p:ext uri="{BB962C8B-B14F-4D97-AF65-F5344CB8AC3E}">
        <p14:creationId xmlns:p14="http://schemas.microsoft.com/office/powerpoint/2010/main" val="3432313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[Remember it is important to share details of all options locally available to your students, not just the routes on offer at your institution]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479CDB-543F-47B3-BBCA-B1B076C7BA8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8173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[If you are going to invite speakers to join ensure they represent a range of routes available and you may want to have some prompt questions to ask them all or just give them each a time slot to share their experiences/what they offer]</a:t>
            </a:r>
          </a:p>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11</a:t>
            </a:fld>
            <a:endParaRPr lang="en-GB"/>
          </a:p>
        </p:txBody>
      </p:sp>
    </p:spTree>
    <p:extLst>
      <p:ext uri="{BB962C8B-B14F-4D97-AF65-F5344CB8AC3E}">
        <p14:creationId xmlns:p14="http://schemas.microsoft.com/office/powerpoint/2010/main" val="3609221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479CDB-543F-47B3-BBCA-B1B076C7BA82}" type="slidenum">
              <a:rPr lang="en-GB" smtClean="0"/>
              <a:t>12</a:t>
            </a:fld>
            <a:endParaRPr lang="en-GB"/>
          </a:p>
        </p:txBody>
      </p:sp>
    </p:spTree>
    <p:extLst>
      <p:ext uri="{BB962C8B-B14F-4D97-AF65-F5344CB8AC3E}">
        <p14:creationId xmlns:p14="http://schemas.microsoft.com/office/powerpoint/2010/main" val="2834655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Emphasise that whilst the school/college plays a valuable role in supporting their child with information and guidance their role is key too. Holding regular and meaningful conversations with their child can help inform their thinking and help them see things from a different perspective. Reiterate that whatever their own path has been they will have valuable insights to share that could help their child’s decisions.</a:t>
            </a:r>
          </a:p>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13</a:t>
            </a:fld>
            <a:endParaRPr lang="en-GB"/>
          </a:p>
        </p:txBody>
      </p:sp>
    </p:spTree>
    <p:extLst>
      <p:ext uri="{BB962C8B-B14F-4D97-AF65-F5344CB8AC3E}">
        <p14:creationId xmlns:p14="http://schemas.microsoft.com/office/powerpoint/2010/main" val="2390629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film shows the important role parents can play and how conversations can be taken further to really explore their child’s interests and help shape their thinking about where that could lead next. It also shows how much a child can gain from learning more about their parent’s experiences.</a:t>
            </a:r>
          </a:p>
          <a:p>
            <a:r>
              <a:rPr lang="en-GB"/>
              <a:t>If you’re working with a smaller group replay the film and pause after each family to discuss key points from their conversations.</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The video should play when you click in the presentation. Alternatively it can be found here https://www.talkingfutures.org.uk/resource/family-conversations-film/ </a:t>
            </a:r>
          </a:p>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14</a:t>
            </a:fld>
            <a:endParaRPr lang="en-GB"/>
          </a:p>
        </p:txBody>
      </p:sp>
    </p:spTree>
    <p:extLst>
      <p:ext uri="{BB962C8B-B14F-4D97-AF65-F5344CB8AC3E}">
        <p14:creationId xmlns:p14="http://schemas.microsoft.com/office/powerpoint/2010/main" val="81022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For visual examples of how to do this try using CEC’s roadmap templates for schools, colleges and SEND provision - https://resources.careersandenterprise.co.uk/resources/journeyroadmap</a:t>
            </a:r>
          </a:p>
        </p:txBody>
      </p:sp>
      <p:sp>
        <p:nvSpPr>
          <p:cNvPr id="4" name="Slide Number Placeholder 3"/>
          <p:cNvSpPr>
            <a:spLocks noGrp="1"/>
          </p:cNvSpPr>
          <p:nvPr>
            <p:ph type="sldNum" sz="quarter" idx="5"/>
          </p:nvPr>
        </p:nvSpPr>
        <p:spPr/>
        <p:txBody>
          <a:bodyPr/>
          <a:lstStyle/>
          <a:p>
            <a:fld id="{5A479CDB-543F-47B3-BBCA-B1B076C7BA82}" type="slidenum">
              <a:rPr lang="en-GB" smtClean="0"/>
              <a:t>16</a:t>
            </a:fld>
            <a:endParaRPr lang="en-GB"/>
          </a:p>
        </p:txBody>
      </p:sp>
    </p:spTree>
    <p:extLst>
      <p:ext uri="{BB962C8B-B14F-4D97-AF65-F5344CB8AC3E}">
        <p14:creationId xmlns:p14="http://schemas.microsoft.com/office/powerpoint/2010/main" val="3324903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17</a:t>
            </a:fld>
            <a:endParaRPr lang="en-GB"/>
          </a:p>
        </p:txBody>
      </p:sp>
    </p:spTree>
    <p:extLst>
      <p:ext uri="{BB962C8B-B14F-4D97-AF65-F5344CB8AC3E}">
        <p14:creationId xmlns:p14="http://schemas.microsoft.com/office/powerpoint/2010/main" val="2070520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18</a:t>
            </a:fld>
            <a:endParaRPr lang="en-GB"/>
          </a:p>
        </p:txBody>
      </p:sp>
    </p:spTree>
    <p:extLst>
      <p:ext uri="{BB962C8B-B14F-4D97-AF65-F5344CB8AC3E}">
        <p14:creationId xmlns:p14="http://schemas.microsoft.com/office/powerpoint/2010/main" val="1611546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19</a:t>
            </a:fld>
            <a:endParaRPr lang="en-GB"/>
          </a:p>
        </p:txBody>
      </p:sp>
    </p:spTree>
    <p:extLst>
      <p:ext uri="{BB962C8B-B14F-4D97-AF65-F5344CB8AC3E}">
        <p14:creationId xmlns:p14="http://schemas.microsoft.com/office/powerpoint/2010/main" val="703266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21</a:t>
            </a:fld>
            <a:endParaRPr lang="en-GB"/>
          </a:p>
        </p:txBody>
      </p:sp>
    </p:spTree>
    <p:extLst>
      <p:ext uri="{BB962C8B-B14F-4D97-AF65-F5344CB8AC3E}">
        <p14:creationId xmlns:p14="http://schemas.microsoft.com/office/powerpoint/2010/main" val="2168620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Provide a brief overview of the plan for the session to help attendees understand what to expect.</a:t>
            </a:r>
          </a:p>
          <a:p>
            <a:r>
              <a:rPr lang="en-GB"/>
              <a:t>Introduce the idea that parents are one of the biggest influencers on students’ decisions which is why it’s critical for them to feel informed about the options themselves and understand how they can help their children.</a:t>
            </a:r>
          </a:p>
          <a:p>
            <a:r>
              <a:rPr lang="en-GB"/>
              <a:t>Emphasise that your school/college is there to work with them and their child to provide information and support, so it is a joint effort to ensure that their child makes a decision that is right for them based on their strengths, interests, skills and aspirations.</a:t>
            </a:r>
          </a:p>
        </p:txBody>
      </p:sp>
      <p:sp>
        <p:nvSpPr>
          <p:cNvPr id="4" name="Slide Number Placeholder 3"/>
          <p:cNvSpPr>
            <a:spLocks noGrp="1"/>
          </p:cNvSpPr>
          <p:nvPr>
            <p:ph type="sldNum" sz="quarter" idx="5"/>
          </p:nvPr>
        </p:nvSpPr>
        <p:spPr/>
        <p:txBody>
          <a:bodyPr/>
          <a:lstStyle/>
          <a:p>
            <a:fld id="{5A479CDB-543F-47B3-BBCA-B1B076C7BA82}" type="slidenum">
              <a:rPr lang="en-GB" smtClean="0"/>
              <a:t>2</a:t>
            </a:fld>
            <a:endParaRPr lang="en-GB"/>
          </a:p>
        </p:txBody>
      </p:sp>
    </p:spTree>
    <p:extLst>
      <p:ext uri="{BB962C8B-B14F-4D97-AF65-F5344CB8AC3E}">
        <p14:creationId xmlns:p14="http://schemas.microsoft.com/office/powerpoint/2010/main" val="1257698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22</a:t>
            </a:fld>
            <a:endParaRPr lang="en-GB"/>
          </a:p>
        </p:txBody>
      </p:sp>
    </p:spTree>
    <p:extLst>
      <p:ext uri="{BB962C8B-B14F-4D97-AF65-F5344CB8AC3E}">
        <p14:creationId xmlns:p14="http://schemas.microsoft.com/office/powerpoint/2010/main" val="244353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479CDB-543F-47B3-BBCA-B1B076C7BA82}" type="slidenum">
              <a:rPr lang="en-GB" smtClean="0"/>
              <a:t>23</a:t>
            </a:fld>
            <a:endParaRPr lang="en-GB"/>
          </a:p>
        </p:txBody>
      </p:sp>
    </p:spTree>
    <p:extLst>
      <p:ext uri="{BB962C8B-B14F-4D97-AF65-F5344CB8AC3E}">
        <p14:creationId xmlns:p14="http://schemas.microsoft.com/office/powerpoint/2010/main" val="3182805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24</a:t>
            </a:fld>
            <a:endParaRPr lang="en-GB"/>
          </a:p>
        </p:txBody>
      </p:sp>
    </p:spTree>
    <p:extLst>
      <p:ext uri="{BB962C8B-B14F-4D97-AF65-F5344CB8AC3E}">
        <p14:creationId xmlns:p14="http://schemas.microsoft.com/office/powerpoint/2010/main" val="2139950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25</a:t>
            </a:fld>
            <a:endParaRPr lang="en-GB"/>
          </a:p>
        </p:txBody>
      </p:sp>
    </p:spTree>
    <p:extLst>
      <p:ext uri="{BB962C8B-B14F-4D97-AF65-F5344CB8AC3E}">
        <p14:creationId xmlns:p14="http://schemas.microsoft.com/office/powerpoint/2010/main" val="1753957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479CDB-543F-47B3-BBCA-B1B076C7BA82}" type="slidenum">
              <a:rPr lang="en-GB" smtClean="0"/>
              <a:t>3</a:t>
            </a:fld>
            <a:endParaRPr lang="en-GB"/>
          </a:p>
        </p:txBody>
      </p:sp>
    </p:spTree>
    <p:extLst>
      <p:ext uri="{BB962C8B-B14F-4D97-AF65-F5344CB8AC3E}">
        <p14:creationId xmlns:p14="http://schemas.microsoft.com/office/powerpoint/2010/main" val="4080058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Reassure parents that they might find the landscape complicated and it’s ok to not have all the answers at this point – what’s most important is that they are keen to explore the options further and engage with the support available.</a:t>
            </a:r>
          </a:p>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4</a:t>
            </a:fld>
            <a:endParaRPr lang="en-GB"/>
          </a:p>
        </p:txBody>
      </p:sp>
    </p:spTree>
    <p:extLst>
      <p:ext uri="{BB962C8B-B14F-4D97-AF65-F5344CB8AC3E}">
        <p14:creationId xmlns:p14="http://schemas.microsoft.com/office/powerpoint/2010/main" val="2119137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Share that this animation has been created by an artist to bring to life the options. It is just a very brief overview of the landscape but that further information is available on your school/college careers website and the Talking Futures website, and you’ll share this and other sources of information at the end of the presentation and in an email/letter/message home.</a:t>
            </a:r>
          </a:p>
          <a:p>
            <a:endParaRPr lang="en-GB"/>
          </a:p>
          <a:p>
            <a:r>
              <a:rPr lang="en-GB"/>
              <a:t>This film should play when clicked, alternatively it can be watched here:</a:t>
            </a:r>
          </a:p>
          <a:p>
            <a:endParaRPr lang="en-GB"/>
          </a:p>
          <a:p>
            <a:r>
              <a:rPr lang="en-GB"/>
              <a:t>https://</a:t>
            </a:r>
            <a:r>
              <a:rPr lang="en-GB" err="1"/>
              <a:t>www.talkingfutures.org.uk</a:t>
            </a:r>
            <a:r>
              <a:rPr lang="en-GB"/>
              <a:t>/resource/options-at-age-16-animation/</a:t>
            </a:r>
          </a:p>
          <a:p>
            <a:endParaRPr lang="en-GB"/>
          </a:p>
          <a:p>
            <a:r>
              <a:rPr lang="en-GB"/>
              <a:t>If you are working with a smaller group discuss any questions from parents at this point.</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479CDB-543F-47B3-BBCA-B1B076C7BA8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036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[Remember it is important to share details of all options locally available to your students, not just the routes on offer at your institution]</a:t>
            </a:r>
          </a:p>
        </p:txBody>
      </p:sp>
      <p:sp>
        <p:nvSpPr>
          <p:cNvPr id="4" name="Slide Number Placeholder 3"/>
          <p:cNvSpPr>
            <a:spLocks noGrp="1"/>
          </p:cNvSpPr>
          <p:nvPr>
            <p:ph type="sldNum" sz="quarter" idx="5"/>
          </p:nvPr>
        </p:nvSpPr>
        <p:spPr/>
        <p:txBody>
          <a:bodyPr/>
          <a:lstStyle/>
          <a:p>
            <a:fld id="{5A479CDB-543F-47B3-BBCA-B1B076C7BA82}" type="slidenum">
              <a:rPr lang="en-GB" smtClean="0"/>
              <a:t>6</a:t>
            </a:fld>
            <a:endParaRPr lang="en-GB"/>
          </a:p>
        </p:txBody>
      </p:sp>
    </p:spTree>
    <p:extLst>
      <p:ext uri="{BB962C8B-B14F-4D97-AF65-F5344CB8AC3E}">
        <p14:creationId xmlns:p14="http://schemas.microsoft.com/office/powerpoint/2010/main" val="3091141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[If you are going to invite speakers to join ensure they represent a range of routes available and you may want to have some prompt questions to ask them all or just give them each a time slot to share their experiences/what they offer]</a:t>
            </a:r>
          </a:p>
        </p:txBody>
      </p:sp>
      <p:sp>
        <p:nvSpPr>
          <p:cNvPr id="4" name="Slide Number Placeholder 3"/>
          <p:cNvSpPr>
            <a:spLocks noGrp="1"/>
          </p:cNvSpPr>
          <p:nvPr>
            <p:ph type="sldNum" sz="quarter" idx="5"/>
          </p:nvPr>
        </p:nvSpPr>
        <p:spPr/>
        <p:txBody>
          <a:bodyPr/>
          <a:lstStyle/>
          <a:p>
            <a:fld id="{5A479CDB-543F-47B3-BBCA-B1B076C7BA82}" type="slidenum">
              <a:rPr lang="en-GB" smtClean="0"/>
              <a:t>7</a:t>
            </a:fld>
            <a:endParaRPr lang="en-GB"/>
          </a:p>
        </p:txBody>
      </p:sp>
    </p:spTree>
    <p:extLst>
      <p:ext uri="{BB962C8B-B14F-4D97-AF65-F5344CB8AC3E}">
        <p14:creationId xmlns:p14="http://schemas.microsoft.com/office/powerpoint/2010/main" val="1163347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Reassure parents that they might find the landscape complicated and it’s ok to not have all the answers at this point – what’s most important is that they are keen to explore the options further and engage with the support available.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At this age their children may be keen to make decisions independently but ensuring they have considered all the options is important and helping them think about the long term implications of their choices can help ensure their decisions are well informed.</a:t>
            </a:r>
          </a:p>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8</a:t>
            </a:fld>
            <a:endParaRPr lang="en-GB"/>
          </a:p>
        </p:txBody>
      </p:sp>
    </p:spTree>
    <p:extLst>
      <p:ext uri="{BB962C8B-B14F-4D97-AF65-F5344CB8AC3E}">
        <p14:creationId xmlns:p14="http://schemas.microsoft.com/office/powerpoint/2010/main" val="1464315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Share that this animation has been created by an artist to bring to life the options. It is just a very brief overview of the landscape but that further information is available on your school/college careers website and the Talking Futures website, and you’ll share this and other sources of information at the end of the presentation and in an email/letter/message home.</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This film should play when clicked, alternatively – you can watch the video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https://</a:t>
            </a:r>
            <a:r>
              <a:rPr lang="en-GB" err="1"/>
              <a:t>www.talkingfutures.org.uk</a:t>
            </a:r>
            <a:r>
              <a:rPr lang="en-GB"/>
              <a:t>/resource/options-at-age-18-animation/</a:t>
            </a:r>
          </a:p>
          <a:p>
            <a:endParaRPr lang="en-GB"/>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If you are working with a smaller group discuss any questions from parents at this point.</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479CDB-543F-47B3-BBCA-B1B076C7BA8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2615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29639-69F8-D54E-8B65-977DB77AAC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544932-ECBD-4F47-895B-724897B021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41B1C8-724B-C04B-BC67-3602D8F6F803}"/>
              </a:ext>
            </a:extLst>
          </p:cNvPr>
          <p:cNvSpPr>
            <a:spLocks noGrp="1"/>
          </p:cNvSpPr>
          <p:nvPr>
            <p:ph type="dt" sz="half" idx="10"/>
          </p:nvPr>
        </p:nvSpPr>
        <p:spPr/>
        <p:txBody>
          <a:bodyPr/>
          <a:lstStyle/>
          <a:p>
            <a:fld id="{E56C51FF-C239-9445-9ECD-74148266961C}" type="datetimeFigureOut">
              <a:rPr lang="en-US" smtClean="0"/>
              <a:t>6/14/2023</a:t>
            </a:fld>
            <a:endParaRPr lang="en-US"/>
          </a:p>
        </p:txBody>
      </p:sp>
      <p:sp>
        <p:nvSpPr>
          <p:cNvPr id="5" name="Footer Placeholder 4">
            <a:extLst>
              <a:ext uri="{FF2B5EF4-FFF2-40B4-BE49-F238E27FC236}">
                <a16:creationId xmlns:a16="http://schemas.microsoft.com/office/drawing/2014/main" id="{87F55EC9-B240-CF42-8AAD-0CF7BB0C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6E1902-F6D8-F242-880A-C6E68922943F}"/>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31872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 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6" name="Rectangle 5">
            <a:extLst>
              <a:ext uri="{FF2B5EF4-FFF2-40B4-BE49-F238E27FC236}">
                <a16:creationId xmlns:a16="http://schemas.microsoft.com/office/drawing/2014/main" id="{D5CBA522-6635-774E-8226-5EA89DF25AB0}"/>
              </a:ext>
            </a:extLst>
          </p:cNvPr>
          <p:cNvSpPr/>
          <p:nvPr userDrawn="1"/>
        </p:nvSpPr>
        <p:spPr>
          <a:xfrm>
            <a:off x="-1" y="0"/>
            <a:ext cx="80041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8971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3 Teal and Lines">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6" name="Rectangle 5">
            <a:extLst>
              <a:ext uri="{FF2B5EF4-FFF2-40B4-BE49-F238E27FC236}">
                <a16:creationId xmlns:a16="http://schemas.microsoft.com/office/drawing/2014/main" id="{D5CBA522-6635-774E-8226-5EA89DF25AB0}"/>
              </a:ext>
            </a:extLst>
          </p:cNvPr>
          <p:cNvSpPr/>
          <p:nvPr userDrawn="1"/>
        </p:nvSpPr>
        <p:spPr>
          <a:xfrm>
            <a:off x="-1" y="0"/>
            <a:ext cx="80041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1D49597-3330-C64D-AEDB-1262D3199F06}"/>
              </a:ext>
            </a:extLst>
          </p:cNvPr>
          <p:cNvPicPr>
            <a:picLocks noChangeAspect="1"/>
          </p:cNvPicPr>
          <p:nvPr userDrawn="1"/>
        </p:nvPicPr>
        <p:blipFill rotWithShape="1">
          <a:blip r:embed="rId3">
            <a:alphaModFix amt="20000"/>
          </a:blip>
          <a:srcRect t="25169" b="14298"/>
          <a:stretch/>
        </p:blipFill>
        <p:spPr>
          <a:xfrm>
            <a:off x="4187824" y="1"/>
            <a:ext cx="8005788" cy="6858000"/>
          </a:xfrm>
          <a:prstGeom prst="rect">
            <a:avLst/>
          </a:prstGeom>
        </p:spPr>
      </p:pic>
    </p:spTree>
    <p:extLst>
      <p:ext uri="{BB962C8B-B14F-4D97-AF65-F5344CB8AC3E}">
        <p14:creationId xmlns:p14="http://schemas.microsoft.com/office/powerpoint/2010/main" val="3692801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 Teal and Line Shaddow">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6" name="Rectangle 5">
            <a:extLst>
              <a:ext uri="{FF2B5EF4-FFF2-40B4-BE49-F238E27FC236}">
                <a16:creationId xmlns:a16="http://schemas.microsoft.com/office/drawing/2014/main" id="{D5CBA522-6635-774E-8226-5EA89DF25AB0}"/>
              </a:ext>
            </a:extLst>
          </p:cNvPr>
          <p:cNvSpPr/>
          <p:nvPr userDrawn="1"/>
        </p:nvSpPr>
        <p:spPr>
          <a:xfrm>
            <a:off x="-1" y="0"/>
            <a:ext cx="80041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4" name="Graphic 3">
            <a:extLst>
              <a:ext uri="{FF2B5EF4-FFF2-40B4-BE49-F238E27FC236}">
                <a16:creationId xmlns:a16="http://schemas.microsoft.com/office/drawing/2014/main" id="{5069902A-FC18-184F-AFA3-B8188EEA470C}"/>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61607" t="32365" r="37077" b="41599"/>
          <a:stretch/>
        </p:blipFill>
        <p:spPr>
          <a:xfrm>
            <a:off x="7994235" y="560597"/>
            <a:ext cx="310092" cy="6297403"/>
          </a:xfrm>
          <a:prstGeom prst="rect">
            <a:avLst/>
          </a:prstGeom>
        </p:spPr>
      </p:pic>
    </p:spTree>
    <p:extLst>
      <p:ext uri="{BB962C8B-B14F-4D97-AF65-F5344CB8AC3E}">
        <p14:creationId xmlns:p14="http://schemas.microsoft.com/office/powerpoint/2010/main" val="715379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White">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4187825" y="0"/>
            <a:ext cx="80041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9912348" y="296863"/>
            <a:ext cx="1908176" cy="772435"/>
          </a:xfrm>
          <a:prstGeom prst="rect">
            <a:avLst/>
          </a:prstGeom>
        </p:spPr>
      </p:pic>
    </p:spTree>
    <p:extLst>
      <p:ext uri="{BB962C8B-B14F-4D97-AF65-F5344CB8AC3E}">
        <p14:creationId xmlns:p14="http://schemas.microsoft.com/office/powerpoint/2010/main" val="3832512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 Lines">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4187825" y="0"/>
            <a:ext cx="80041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9912348" y="296863"/>
            <a:ext cx="1908176" cy="772435"/>
          </a:xfrm>
          <a:prstGeom prst="rect">
            <a:avLst/>
          </a:prstGeom>
        </p:spPr>
      </p:pic>
      <p:pic>
        <p:nvPicPr>
          <p:cNvPr id="6" name="Picture 5">
            <a:extLst>
              <a:ext uri="{FF2B5EF4-FFF2-40B4-BE49-F238E27FC236}">
                <a16:creationId xmlns:a16="http://schemas.microsoft.com/office/drawing/2014/main" id="{B8B80290-92D3-4046-83D7-B3B5DAB497BA}"/>
              </a:ext>
            </a:extLst>
          </p:cNvPr>
          <p:cNvPicPr>
            <a:picLocks noChangeAspect="1"/>
          </p:cNvPicPr>
          <p:nvPr userDrawn="1"/>
        </p:nvPicPr>
        <p:blipFill rotWithShape="1">
          <a:blip r:embed="rId4">
            <a:alphaModFix amt="20000"/>
          </a:blip>
          <a:srcRect t="25169" b="14298"/>
          <a:stretch/>
        </p:blipFill>
        <p:spPr>
          <a:xfrm>
            <a:off x="0" y="1"/>
            <a:ext cx="8005788" cy="6858000"/>
          </a:xfrm>
          <a:prstGeom prst="rect">
            <a:avLst/>
          </a:prstGeom>
        </p:spPr>
      </p:pic>
    </p:spTree>
    <p:extLst>
      <p:ext uri="{BB962C8B-B14F-4D97-AF65-F5344CB8AC3E}">
        <p14:creationId xmlns:p14="http://schemas.microsoft.com/office/powerpoint/2010/main" val="2737502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B9A940-CAF5-3341-9126-99C37C80F729}"/>
              </a:ext>
            </a:extLst>
          </p:cNvPr>
          <p:cNvSpPr/>
          <p:nvPr userDrawn="1"/>
        </p:nvSpPr>
        <p:spPr>
          <a:xfrm>
            <a:off x="6096000" y="0"/>
            <a:ext cx="6096000"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7" name="Picture 6" descr="A picture containing text&#10;&#10;Description automatically generated">
            <a:extLst>
              <a:ext uri="{FF2B5EF4-FFF2-40B4-BE49-F238E27FC236}">
                <a16:creationId xmlns:a16="http://schemas.microsoft.com/office/drawing/2014/main" id="{42EEF915-CD5C-514B-840D-FB7C851275B3}"/>
              </a:ext>
            </a:extLst>
          </p:cNvPr>
          <p:cNvPicPr>
            <a:picLocks noChangeAspect="1"/>
          </p:cNvPicPr>
          <p:nvPr userDrawn="1"/>
        </p:nvPicPr>
        <p:blipFill>
          <a:blip r:embed="rId2"/>
          <a:stretch>
            <a:fillRect/>
          </a:stretch>
        </p:blipFill>
        <p:spPr>
          <a:xfrm>
            <a:off x="9912348" y="296863"/>
            <a:ext cx="1908176" cy="772435"/>
          </a:xfrm>
          <a:prstGeom prst="rect">
            <a:avLst/>
          </a:prstGeom>
        </p:spPr>
      </p:pic>
    </p:spTree>
    <p:extLst>
      <p:ext uri="{BB962C8B-B14F-4D97-AF65-F5344CB8AC3E}">
        <p14:creationId xmlns:p14="http://schemas.microsoft.com/office/powerpoint/2010/main" val="1678094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3675C6-04B5-A548-B314-F7B6D9EBF189}"/>
              </a:ext>
            </a:extLst>
          </p:cNvPr>
          <p:cNvSpPr/>
          <p:nvPr userDrawn="1"/>
        </p:nvSpPr>
        <p:spPr>
          <a:xfrm>
            <a:off x="8003786" y="0"/>
            <a:ext cx="418782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12A5ED1-7D8B-8141-90EE-60FAAA6EC92E}"/>
              </a:ext>
            </a:extLst>
          </p:cNvPr>
          <p:cNvPicPr>
            <a:picLocks noChangeAspect="1"/>
          </p:cNvPicPr>
          <p:nvPr userDrawn="1"/>
        </p:nvPicPr>
        <p:blipFill>
          <a:blip r:embed="rId2"/>
          <a:stretch>
            <a:fillRect/>
          </a:stretch>
        </p:blipFill>
        <p:spPr>
          <a:xfrm>
            <a:off x="9912348" y="296863"/>
            <a:ext cx="1908176" cy="772435"/>
          </a:xfrm>
          <a:prstGeom prst="rect">
            <a:avLst/>
          </a:prstGeom>
        </p:spPr>
      </p:pic>
    </p:spTree>
    <p:extLst>
      <p:ext uri="{BB962C8B-B14F-4D97-AF65-F5344CB8AC3E}">
        <p14:creationId xmlns:p14="http://schemas.microsoft.com/office/powerpoint/2010/main" val="267075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1" y="0"/>
            <a:ext cx="12192000"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9912348" y="296863"/>
            <a:ext cx="1908176" cy="772435"/>
          </a:xfrm>
          <a:prstGeom prst="rect">
            <a:avLst/>
          </a:prstGeom>
        </p:spPr>
      </p:pic>
    </p:spTree>
    <p:extLst>
      <p:ext uri="{BB962C8B-B14F-4D97-AF65-F5344CB8AC3E}">
        <p14:creationId xmlns:p14="http://schemas.microsoft.com/office/powerpoint/2010/main" val="3812294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l Line">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F76B9A54-5AEA-DD47-9624-49782F5B253F}"/>
              </a:ext>
            </a:extLst>
          </p:cNvPr>
          <p:cNvSpPr/>
          <p:nvPr userDrawn="1"/>
        </p:nvSpPr>
        <p:spPr>
          <a:xfrm>
            <a:off x="-1" y="6524624"/>
            <a:ext cx="12192001" cy="333375"/>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0046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rcles White">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pic>
        <p:nvPicPr>
          <p:cNvPr id="3" name="Picture 2">
            <a:extLst>
              <a:ext uri="{FF2B5EF4-FFF2-40B4-BE49-F238E27FC236}">
                <a16:creationId xmlns:a16="http://schemas.microsoft.com/office/drawing/2014/main" id="{38E6EBE8-0A72-9E4F-A761-9342F6E6CA92}"/>
              </a:ext>
            </a:extLst>
          </p:cNvPr>
          <p:cNvPicPr>
            <a:picLocks noChangeAspect="1"/>
          </p:cNvPicPr>
          <p:nvPr userDrawn="1"/>
        </p:nvPicPr>
        <p:blipFill rotWithShape="1">
          <a:blip r:embed="rId3">
            <a:alphaModFix amt="50000"/>
          </a:blip>
          <a:srcRect l="42146" t="44779" r="45142" b="38721"/>
          <a:stretch/>
        </p:blipFill>
        <p:spPr>
          <a:xfrm>
            <a:off x="9101471" y="939113"/>
            <a:ext cx="3090530" cy="5918887"/>
          </a:xfrm>
          <a:prstGeom prst="rect">
            <a:avLst/>
          </a:prstGeom>
        </p:spPr>
      </p:pic>
    </p:spTree>
    <p:extLst>
      <p:ext uri="{BB962C8B-B14F-4D97-AF65-F5344CB8AC3E}">
        <p14:creationId xmlns:p14="http://schemas.microsoft.com/office/powerpoint/2010/main" val="1915429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2887C-9EC9-3940-A7E1-44CDD7F2C5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942C29-5ABA-9644-AE48-252F38AEF2A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7AE973-318A-AB42-B60B-3E3A4576FEFB}"/>
              </a:ext>
            </a:extLst>
          </p:cNvPr>
          <p:cNvSpPr>
            <a:spLocks noGrp="1"/>
          </p:cNvSpPr>
          <p:nvPr>
            <p:ph type="dt" sz="half" idx="10"/>
          </p:nvPr>
        </p:nvSpPr>
        <p:spPr/>
        <p:txBody>
          <a:bodyPr/>
          <a:lstStyle/>
          <a:p>
            <a:fld id="{E56C51FF-C239-9445-9ECD-74148266961C}" type="datetimeFigureOut">
              <a:rPr lang="en-US" smtClean="0"/>
              <a:t>6/14/2023</a:t>
            </a:fld>
            <a:endParaRPr lang="en-US"/>
          </a:p>
        </p:txBody>
      </p:sp>
      <p:sp>
        <p:nvSpPr>
          <p:cNvPr id="5" name="Footer Placeholder 4">
            <a:extLst>
              <a:ext uri="{FF2B5EF4-FFF2-40B4-BE49-F238E27FC236}">
                <a16:creationId xmlns:a16="http://schemas.microsoft.com/office/drawing/2014/main" id="{511958F9-4C16-A24A-92F3-AD53D88EFB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EF3B4-78D8-2E4F-A157-B2D8C61D199F}"/>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2374116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rcles 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1" y="0"/>
            <a:ext cx="12192000"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9912348" y="296863"/>
            <a:ext cx="1908176" cy="772435"/>
          </a:xfrm>
          <a:prstGeom prst="rect">
            <a:avLst/>
          </a:prstGeom>
        </p:spPr>
      </p:pic>
      <p:pic>
        <p:nvPicPr>
          <p:cNvPr id="6" name="Picture 5">
            <a:extLst>
              <a:ext uri="{FF2B5EF4-FFF2-40B4-BE49-F238E27FC236}">
                <a16:creationId xmlns:a16="http://schemas.microsoft.com/office/drawing/2014/main" id="{B7493131-0071-9343-8BB9-5937799C213F}"/>
              </a:ext>
            </a:extLst>
          </p:cNvPr>
          <p:cNvPicPr>
            <a:picLocks noChangeAspect="1"/>
          </p:cNvPicPr>
          <p:nvPr userDrawn="1"/>
        </p:nvPicPr>
        <p:blipFill rotWithShape="1">
          <a:blip r:embed="rId4">
            <a:alphaModFix amt="50000"/>
          </a:blip>
          <a:srcRect l="41935" t="45045" r="42085" b="37103"/>
          <a:stretch/>
        </p:blipFill>
        <p:spPr>
          <a:xfrm>
            <a:off x="8736227" y="1161536"/>
            <a:ext cx="3455773" cy="5696464"/>
          </a:xfrm>
          <a:prstGeom prst="rect">
            <a:avLst/>
          </a:prstGeom>
        </p:spPr>
      </p:pic>
    </p:spTree>
    <p:extLst>
      <p:ext uri="{BB962C8B-B14F-4D97-AF65-F5344CB8AC3E}">
        <p14:creationId xmlns:p14="http://schemas.microsoft.com/office/powerpoint/2010/main" val="53156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ing White">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pic>
        <p:nvPicPr>
          <p:cNvPr id="3" name="Picture 2">
            <a:extLst>
              <a:ext uri="{FF2B5EF4-FFF2-40B4-BE49-F238E27FC236}">
                <a16:creationId xmlns:a16="http://schemas.microsoft.com/office/drawing/2014/main" id="{915FA825-007D-4C43-8946-1CB5D273ABB5}"/>
              </a:ext>
            </a:extLst>
          </p:cNvPr>
          <p:cNvPicPr>
            <a:picLocks noChangeAspect="1"/>
          </p:cNvPicPr>
          <p:nvPr userDrawn="1"/>
        </p:nvPicPr>
        <p:blipFill rotWithShape="1">
          <a:blip r:embed="rId3">
            <a:alphaModFix amt="50000"/>
          </a:blip>
          <a:srcRect l="42236" t="48649" r="36206" b="35676"/>
          <a:stretch/>
        </p:blipFill>
        <p:spPr>
          <a:xfrm rot="20700000">
            <a:off x="7830440" y="1816439"/>
            <a:ext cx="5721178" cy="5721183"/>
          </a:xfrm>
          <a:prstGeom prst="rect">
            <a:avLst/>
          </a:prstGeom>
        </p:spPr>
      </p:pic>
      <p:sp>
        <p:nvSpPr>
          <p:cNvPr id="4" name="Oval 3">
            <a:extLst>
              <a:ext uri="{FF2B5EF4-FFF2-40B4-BE49-F238E27FC236}">
                <a16:creationId xmlns:a16="http://schemas.microsoft.com/office/drawing/2014/main" id="{71B5BC12-9B70-2B45-A57B-30ABEA441BB7}"/>
              </a:ext>
            </a:extLst>
          </p:cNvPr>
          <p:cNvSpPr/>
          <p:nvPr userDrawn="1"/>
        </p:nvSpPr>
        <p:spPr>
          <a:xfrm>
            <a:off x="8841635" y="2827636"/>
            <a:ext cx="3698788" cy="36987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6493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ing 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1" y="0"/>
            <a:ext cx="12192000"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9912348" y="296863"/>
            <a:ext cx="1908176" cy="772435"/>
          </a:xfrm>
          <a:prstGeom prst="rect">
            <a:avLst/>
          </a:prstGeom>
        </p:spPr>
      </p:pic>
      <p:pic>
        <p:nvPicPr>
          <p:cNvPr id="7" name="Picture 6">
            <a:extLst>
              <a:ext uri="{FF2B5EF4-FFF2-40B4-BE49-F238E27FC236}">
                <a16:creationId xmlns:a16="http://schemas.microsoft.com/office/drawing/2014/main" id="{D7B10D6B-FA4E-C64C-80CB-C26EB625392C}"/>
              </a:ext>
            </a:extLst>
          </p:cNvPr>
          <p:cNvPicPr>
            <a:picLocks noChangeAspect="1"/>
          </p:cNvPicPr>
          <p:nvPr userDrawn="1"/>
        </p:nvPicPr>
        <p:blipFill rotWithShape="1">
          <a:blip r:embed="rId4">
            <a:alphaModFix amt="50000"/>
          </a:blip>
          <a:srcRect l="41988" t="48648" r="36206" b="35496"/>
          <a:stretch/>
        </p:blipFill>
        <p:spPr>
          <a:xfrm rot="19800000">
            <a:off x="7806389" y="1941002"/>
            <a:ext cx="5576706" cy="5576706"/>
          </a:xfrm>
          <a:prstGeom prst="rect">
            <a:avLst/>
          </a:prstGeom>
        </p:spPr>
      </p:pic>
      <p:sp>
        <p:nvSpPr>
          <p:cNvPr id="9" name="Oval 8">
            <a:extLst>
              <a:ext uri="{FF2B5EF4-FFF2-40B4-BE49-F238E27FC236}">
                <a16:creationId xmlns:a16="http://schemas.microsoft.com/office/drawing/2014/main" id="{690F0DEB-57AB-6B46-A742-550FA8584794}"/>
              </a:ext>
            </a:extLst>
          </p:cNvPr>
          <p:cNvSpPr/>
          <p:nvPr userDrawn="1"/>
        </p:nvSpPr>
        <p:spPr>
          <a:xfrm>
            <a:off x="8745348" y="2879961"/>
            <a:ext cx="3698788" cy="3698788"/>
          </a:xfrm>
          <a:prstGeom prst="ellipse">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2634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ots 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1" y="0"/>
            <a:ext cx="12192000"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9912348" y="296863"/>
            <a:ext cx="1908176" cy="772435"/>
          </a:xfrm>
          <a:prstGeom prst="rect">
            <a:avLst/>
          </a:prstGeom>
        </p:spPr>
      </p:pic>
      <p:pic>
        <p:nvPicPr>
          <p:cNvPr id="10" name="Picture 9">
            <a:extLst>
              <a:ext uri="{FF2B5EF4-FFF2-40B4-BE49-F238E27FC236}">
                <a16:creationId xmlns:a16="http://schemas.microsoft.com/office/drawing/2014/main" id="{CD137945-847D-DD4B-B75C-150F4DD9B866}"/>
              </a:ext>
            </a:extLst>
          </p:cNvPr>
          <p:cNvPicPr>
            <a:picLocks noChangeAspect="1"/>
          </p:cNvPicPr>
          <p:nvPr userDrawn="1"/>
        </p:nvPicPr>
        <p:blipFill rotWithShape="1">
          <a:blip r:embed="rId4">
            <a:alphaModFix amt="50000"/>
          </a:blip>
          <a:srcRect l="41988" t="48648" r="36206" b="35496"/>
          <a:stretch/>
        </p:blipFill>
        <p:spPr>
          <a:xfrm rot="19800000">
            <a:off x="10355446" y="5079507"/>
            <a:ext cx="2448244" cy="2448244"/>
          </a:xfrm>
          <a:prstGeom prst="rect">
            <a:avLst/>
          </a:prstGeom>
        </p:spPr>
      </p:pic>
      <p:pic>
        <p:nvPicPr>
          <p:cNvPr id="11" name="Picture 10">
            <a:extLst>
              <a:ext uri="{FF2B5EF4-FFF2-40B4-BE49-F238E27FC236}">
                <a16:creationId xmlns:a16="http://schemas.microsoft.com/office/drawing/2014/main" id="{425DD202-2248-1D4B-AF19-4ECC41FFEA89}"/>
              </a:ext>
            </a:extLst>
          </p:cNvPr>
          <p:cNvPicPr>
            <a:picLocks noChangeAspect="1"/>
          </p:cNvPicPr>
          <p:nvPr userDrawn="1"/>
        </p:nvPicPr>
        <p:blipFill rotWithShape="1">
          <a:blip r:embed="rId4">
            <a:alphaModFix amt="50000"/>
          </a:blip>
          <a:srcRect l="41988" t="48648" r="36206" b="35496"/>
          <a:stretch/>
        </p:blipFill>
        <p:spPr>
          <a:xfrm rot="19800000">
            <a:off x="8360550" y="1842934"/>
            <a:ext cx="1931860" cy="1931860"/>
          </a:xfrm>
          <a:prstGeom prst="rect">
            <a:avLst/>
          </a:prstGeom>
        </p:spPr>
      </p:pic>
      <p:pic>
        <p:nvPicPr>
          <p:cNvPr id="12" name="Picture 11">
            <a:extLst>
              <a:ext uri="{FF2B5EF4-FFF2-40B4-BE49-F238E27FC236}">
                <a16:creationId xmlns:a16="http://schemas.microsoft.com/office/drawing/2014/main" id="{CD2C5C3E-06C4-6F43-9B6F-B4552945064D}"/>
              </a:ext>
            </a:extLst>
          </p:cNvPr>
          <p:cNvPicPr>
            <a:picLocks noChangeAspect="1"/>
          </p:cNvPicPr>
          <p:nvPr userDrawn="1"/>
        </p:nvPicPr>
        <p:blipFill rotWithShape="1">
          <a:blip r:embed="rId4">
            <a:alphaModFix amt="50000"/>
          </a:blip>
          <a:srcRect l="41988" t="48648" r="36206" b="35496"/>
          <a:stretch/>
        </p:blipFill>
        <p:spPr>
          <a:xfrm rot="19800000">
            <a:off x="8844687" y="4415440"/>
            <a:ext cx="1202439" cy="1202439"/>
          </a:xfrm>
          <a:prstGeom prst="rect">
            <a:avLst/>
          </a:prstGeom>
        </p:spPr>
      </p:pic>
      <p:pic>
        <p:nvPicPr>
          <p:cNvPr id="13" name="Picture 12">
            <a:extLst>
              <a:ext uri="{FF2B5EF4-FFF2-40B4-BE49-F238E27FC236}">
                <a16:creationId xmlns:a16="http://schemas.microsoft.com/office/drawing/2014/main" id="{CD4897B8-E2A8-5344-898E-A7C75BE20771}"/>
              </a:ext>
            </a:extLst>
          </p:cNvPr>
          <p:cNvPicPr>
            <a:picLocks noChangeAspect="1"/>
          </p:cNvPicPr>
          <p:nvPr userDrawn="1"/>
        </p:nvPicPr>
        <p:blipFill rotWithShape="1">
          <a:blip r:embed="rId4">
            <a:alphaModFix amt="50000"/>
          </a:blip>
          <a:srcRect l="41988" t="48648" r="36206" b="35496"/>
          <a:stretch/>
        </p:blipFill>
        <p:spPr>
          <a:xfrm rot="19800000">
            <a:off x="8682108" y="467773"/>
            <a:ext cx="757849" cy="757849"/>
          </a:xfrm>
          <a:prstGeom prst="rect">
            <a:avLst/>
          </a:prstGeom>
        </p:spPr>
      </p:pic>
      <p:pic>
        <p:nvPicPr>
          <p:cNvPr id="14" name="Picture 13">
            <a:extLst>
              <a:ext uri="{FF2B5EF4-FFF2-40B4-BE49-F238E27FC236}">
                <a16:creationId xmlns:a16="http://schemas.microsoft.com/office/drawing/2014/main" id="{F19C0D9D-0EAA-7943-B589-079A933D769B}"/>
              </a:ext>
            </a:extLst>
          </p:cNvPr>
          <p:cNvPicPr>
            <a:picLocks noChangeAspect="1"/>
          </p:cNvPicPr>
          <p:nvPr userDrawn="1"/>
        </p:nvPicPr>
        <p:blipFill rotWithShape="1">
          <a:blip r:embed="rId4">
            <a:alphaModFix amt="50000"/>
          </a:blip>
          <a:srcRect l="41988" t="48648" r="36206" b="35496"/>
          <a:stretch/>
        </p:blipFill>
        <p:spPr>
          <a:xfrm rot="19800000">
            <a:off x="11635373" y="2284216"/>
            <a:ext cx="757849" cy="757849"/>
          </a:xfrm>
          <a:prstGeom prst="rect">
            <a:avLst/>
          </a:prstGeom>
        </p:spPr>
      </p:pic>
      <p:pic>
        <p:nvPicPr>
          <p:cNvPr id="15" name="Picture 14">
            <a:extLst>
              <a:ext uri="{FF2B5EF4-FFF2-40B4-BE49-F238E27FC236}">
                <a16:creationId xmlns:a16="http://schemas.microsoft.com/office/drawing/2014/main" id="{8903BE03-4D2C-9249-90CF-7B3BEBDEDCC6}"/>
              </a:ext>
            </a:extLst>
          </p:cNvPr>
          <p:cNvPicPr>
            <a:picLocks noChangeAspect="1"/>
          </p:cNvPicPr>
          <p:nvPr userDrawn="1"/>
        </p:nvPicPr>
        <p:blipFill rotWithShape="1">
          <a:blip r:embed="rId4">
            <a:alphaModFix amt="50000"/>
          </a:blip>
          <a:srcRect l="41988" t="48648" r="36206" b="35496"/>
          <a:stretch/>
        </p:blipFill>
        <p:spPr>
          <a:xfrm rot="19800000">
            <a:off x="10609762" y="3828811"/>
            <a:ext cx="757849" cy="757849"/>
          </a:xfrm>
          <a:prstGeom prst="rect">
            <a:avLst/>
          </a:prstGeom>
        </p:spPr>
      </p:pic>
      <p:pic>
        <p:nvPicPr>
          <p:cNvPr id="16" name="Picture 15">
            <a:extLst>
              <a:ext uri="{FF2B5EF4-FFF2-40B4-BE49-F238E27FC236}">
                <a16:creationId xmlns:a16="http://schemas.microsoft.com/office/drawing/2014/main" id="{9031D330-C626-7B46-9BD2-D85E00D7A5B3}"/>
              </a:ext>
            </a:extLst>
          </p:cNvPr>
          <p:cNvPicPr>
            <a:picLocks noChangeAspect="1"/>
          </p:cNvPicPr>
          <p:nvPr userDrawn="1"/>
        </p:nvPicPr>
        <p:blipFill rotWithShape="1">
          <a:blip r:embed="rId4">
            <a:alphaModFix amt="50000"/>
          </a:blip>
          <a:srcRect l="41988" t="48648" r="36206" b="35496"/>
          <a:stretch/>
        </p:blipFill>
        <p:spPr>
          <a:xfrm rot="19800000">
            <a:off x="8590425" y="6295330"/>
            <a:ext cx="215095" cy="215095"/>
          </a:xfrm>
          <a:prstGeom prst="rect">
            <a:avLst/>
          </a:prstGeom>
        </p:spPr>
      </p:pic>
      <p:pic>
        <p:nvPicPr>
          <p:cNvPr id="17" name="Picture 16">
            <a:extLst>
              <a:ext uri="{FF2B5EF4-FFF2-40B4-BE49-F238E27FC236}">
                <a16:creationId xmlns:a16="http://schemas.microsoft.com/office/drawing/2014/main" id="{1ED25077-5EDB-CA42-BCE8-4DE22976927E}"/>
              </a:ext>
            </a:extLst>
          </p:cNvPr>
          <p:cNvPicPr>
            <a:picLocks noChangeAspect="1"/>
          </p:cNvPicPr>
          <p:nvPr userDrawn="1"/>
        </p:nvPicPr>
        <p:blipFill rotWithShape="1">
          <a:blip r:embed="rId4">
            <a:alphaModFix amt="50000"/>
          </a:blip>
          <a:srcRect l="41988" t="48648" r="36206" b="35496"/>
          <a:stretch/>
        </p:blipFill>
        <p:spPr>
          <a:xfrm rot="19800000">
            <a:off x="10592219" y="1896324"/>
            <a:ext cx="215095" cy="215095"/>
          </a:xfrm>
          <a:prstGeom prst="rect">
            <a:avLst/>
          </a:prstGeom>
        </p:spPr>
      </p:pic>
    </p:spTree>
    <p:extLst>
      <p:ext uri="{BB962C8B-B14F-4D97-AF65-F5344CB8AC3E}">
        <p14:creationId xmlns:p14="http://schemas.microsoft.com/office/powerpoint/2010/main" val="1456053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Tree>
    <p:extLst>
      <p:ext uri="{BB962C8B-B14F-4D97-AF65-F5344CB8AC3E}">
        <p14:creationId xmlns:p14="http://schemas.microsoft.com/office/powerpoint/2010/main" val="825630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 Teal and Line Shaddow">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85AAACFD-F6AA-AB4D-8FFD-0933B201C669}"/>
              </a:ext>
            </a:extLst>
          </p:cNvPr>
          <p:cNvSpPr/>
          <p:nvPr userDrawn="1"/>
        </p:nvSpPr>
        <p:spPr>
          <a:xfrm>
            <a:off x="0" y="0"/>
            <a:ext cx="42957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 name="Graphic 4">
            <a:extLst>
              <a:ext uri="{FF2B5EF4-FFF2-40B4-BE49-F238E27FC236}">
                <a16:creationId xmlns:a16="http://schemas.microsoft.com/office/drawing/2014/main" id="{115C5446-B212-CC47-8F52-ABB36D4E0E4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61607" t="32365" r="37077" b="41599"/>
          <a:stretch/>
        </p:blipFill>
        <p:spPr>
          <a:xfrm>
            <a:off x="4289459" y="560597"/>
            <a:ext cx="310092" cy="6297403"/>
          </a:xfrm>
          <a:prstGeom prst="rect">
            <a:avLst/>
          </a:prstGeom>
        </p:spPr>
      </p:pic>
    </p:spTree>
    <p:extLst>
      <p:ext uri="{BB962C8B-B14F-4D97-AF65-F5344CB8AC3E}">
        <p14:creationId xmlns:p14="http://schemas.microsoft.com/office/powerpoint/2010/main" val="1394293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 Te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E0C41B-69FF-6C45-B76D-C77578B10071}"/>
              </a:ext>
            </a:extLst>
          </p:cNvPr>
          <p:cNvSpPr/>
          <p:nvPr userDrawn="1"/>
        </p:nvSpPr>
        <p:spPr>
          <a:xfrm>
            <a:off x="0" y="0"/>
            <a:ext cx="42957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Tree>
    <p:extLst>
      <p:ext uri="{BB962C8B-B14F-4D97-AF65-F5344CB8AC3E}">
        <p14:creationId xmlns:p14="http://schemas.microsoft.com/office/powerpoint/2010/main" val="708818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ts White">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pic>
        <p:nvPicPr>
          <p:cNvPr id="4" name="Picture 3">
            <a:extLst>
              <a:ext uri="{FF2B5EF4-FFF2-40B4-BE49-F238E27FC236}">
                <a16:creationId xmlns:a16="http://schemas.microsoft.com/office/drawing/2014/main" id="{80D2A033-ABBC-394E-A536-802FBF18F261}"/>
              </a:ext>
            </a:extLst>
          </p:cNvPr>
          <p:cNvPicPr>
            <a:picLocks noChangeAspect="1"/>
          </p:cNvPicPr>
          <p:nvPr userDrawn="1"/>
        </p:nvPicPr>
        <p:blipFill rotWithShape="1">
          <a:blip r:embed="rId3">
            <a:alphaModFix amt="50000"/>
          </a:blip>
          <a:srcRect l="42236" t="48649" r="36206" b="35676"/>
          <a:stretch/>
        </p:blipFill>
        <p:spPr>
          <a:xfrm rot="20700000">
            <a:off x="10359400" y="5135278"/>
            <a:ext cx="2318533" cy="2318535"/>
          </a:xfrm>
          <a:prstGeom prst="rect">
            <a:avLst/>
          </a:prstGeom>
        </p:spPr>
      </p:pic>
      <p:pic>
        <p:nvPicPr>
          <p:cNvPr id="5" name="Picture 4">
            <a:extLst>
              <a:ext uri="{FF2B5EF4-FFF2-40B4-BE49-F238E27FC236}">
                <a16:creationId xmlns:a16="http://schemas.microsoft.com/office/drawing/2014/main" id="{1D77F93C-DE66-F243-8552-88020A8EC067}"/>
              </a:ext>
            </a:extLst>
          </p:cNvPr>
          <p:cNvPicPr>
            <a:picLocks noChangeAspect="1"/>
          </p:cNvPicPr>
          <p:nvPr userDrawn="1"/>
        </p:nvPicPr>
        <p:blipFill rotWithShape="1">
          <a:blip r:embed="rId3">
            <a:alphaModFix amt="50000"/>
          </a:blip>
          <a:srcRect l="42236" t="48649" r="36206" b="35676"/>
          <a:stretch/>
        </p:blipFill>
        <p:spPr>
          <a:xfrm rot="20700000">
            <a:off x="10585358" y="3775867"/>
            <a:ext cx="839024" cy="839025"/>
          </a:xfrm>
          <a:prstGeom prst="rect">
            <a:avLst/>
          </a:prstGeom>
        </p:spPr>
      </p:pic>
      <p:pic>
        <p:nvPicPr>
          <p:cNvPr id="6" name="Picture 5">
            <a:extLst>
              <a:ext uri="{FF2B5EF4-FFF2-40B4-BE49-F238E27FC236}">
                <a16:creationId xmlns:a16="http://schemas.microsoft.com/office/drawing/2014/main" id="{BAEA0E8B-253F-EC49-B65D-7740FAF8617E}"/>
              </a:ext>
            </a:extLst>
          </p:cNvPr>
          <p:cNvPicPr>
            <a:picLocks noChangeAspect="1"/>
          </p:cNvPicPr>
          <p:nvPr userDrawn="1"/>
        </p:nvPicPr>
        <p:blipFill rotWithShape="1">
          <a:blip r:embed="rId3">
            <a:alphaModFix amt="50000"/>
          </a:blip>
          <a:srcRect l="42236" t="48649" r="36206" b="35676"/>
          <a:stretch/>
        </p:blipFill>
        <p:spPr>
          <a:xfrm rot="20700000">
            <a:off x="8375592" y="1801126"/>
            <a:ext cx="1901776" cy="1901778"/>
          </a:xfrm>
          <a:prstGeom prst="rect">
            <a:avLst/>
          </a:prstGeom>
        </p:spPr>
      </p:pic>
      <p:pic>
        <p:nvPicPr>
          <p:cNvPr id="7" name="Picture 6">
            <a:extLst>
              <a:ext uri="{FF2B5EF4-FFF2-40B4-BE49-F238E27FC236}">
                <a16:creationId xmlns:a16="http://schemas.microsoft.com/office/drawing/2014/main" id="{0A0202F4-BB05-D042-A8D9-39782D252F37}"/>
              </a:ext>
            </a:extLst>
          </p:cNvPr>
          <p:cNvPicPr>
            <a:picLocks noChangeAspect="1"/>
          </p:cNvPicPr>
          <p:nvPr userDrawn="1"/>
        </p:nvPicPr>
        <p:blipFill rotWithShape="1">
          <a:blip r:embed="rId3">
            <a:alphaModFix amt="50000"/>
          </a:blip>
          <a:srcRect l="42236" t="48649" r="36206" b="35676"/>
          <a:stretch/>
        </p:blipFill>
        <p:spPr>
          <a:xfrm rot="20700000">
            <a:off x="11612949" y="2269212"/>
            <a:ext cx="839024" cy="839025"/>
          </a:xfrm>
          <a:prstGeom prst="rect">
            <a:avLst/>
          </a:prstGeom>
        </p:spPr>
      </p:pic>
      <p:pic>
        <p:nvPicPr>
          <p:cNvPr id="9" name="Picture 8">
            <a:extLst>
              <a:ext uri="{FF2B5EF4-FFF2-40B4-BE49-F238E27FC236}">
                <a16:creationId xmlns:a16="http://schemas.microsoft.com/office/drawing/2014/main" id="{90D9096B-0DFA-0941-927F-E07E60EB6090}"/>
              </a:ext>
            </a:extLst>
          </p:cNvPr>
          <p:cNvPicPr>
            <a:picLocks noChangeAspect="1"/>
          </p:cNvPicPr>
          <p:nvPr userDrawn="1"/>
        </p:nvPicPr>
        <p:blipFill rotWithShape="1">
          <a:blip r:embed="rId3">
            <a:alphaModFix amt="50000"/>
          </a:blip>
          <a:srcRect l="42236" t="48649" r="36206" b="35676"/>
          <a:stretch/>
        </p:blipFill>
        <p:spPr>
          <a:xfrm rot="20700000">
            <a:off x="8856748" y="4418482"/>
            <a:ext cx="1178319" cy="1178320"/>
          </a:xfrm>
          <a:prstGeom prst="rect">
            <a:avLst/>
          </a:prstGeom>
        </p:spPr>
      </p:pic>
      <p:pic>
        <p:nvPicPr>
          <p:cNvPr id="10" name="Picture 9">
            <a:extLst>
              <a:ext uri="{FF2B5EF4-FFF2-40B4-BE49-F238E27FC236}">
                <a16:creationId xmlns:a16="http://schemas.microsoft.com/office/drawing/2014/main" id="{42429DDE-216A-CF43-BDA2-F719EB651F58}"/>
              </a:ext>
            </a:extLst>
          </p:cNvPr>
          <p:cNvPicPr>
            <a:picLocks noChangeAspect="1"/>
          </p:cNvPicPr>
          <p:nvPr userDrawn="1"/>
        </p:nvPicPr>
        <p:blipFill rotWithShape="1">
          <a:blip r:embed="rId3">
            <a:alphaModFix amt="50000"/>
          </a:blip>
          <a:srcRect l="42236" t="48649" r="36206" b="35676"/>
          <a:stretch/>
        </p:blipFill>
        <p:spPr>
          <a:xfrm rot="20700000">
            <a:off x="10555771" y="1885283"/>
            <a:ext cx="260385" cy="260385"/>
          </a:xfrm>
          <a:prstGeom prst="rect">
            <a:avLst/>
          </a:prstGeom>
        </p:spPr>
      </p:pic>
      <p:pic>
        <p:nvPicPr>
          <p:cNvPr id="11" name="Picture 10">
            <a:extLst>
              <a:ext uri="{FF2B5EF4-FFF2-40B4-BE49-F238E27FC236}">
                <a16:creationId xmlns:a16="http://schemas.microsoft.com/office/drawing/2014/main" id="{C67B6329-3108-304E-AC21-E5F7C79A6490}"/>
              </a:ext>
            </a:extLst>
          </p:cNvPr>
          <p:cNvPicPr>
            <a:picLocks noChangeAspect="1"/>
          </p:cNvPicPr>
          <p:nvPr userDrawn="1"/>
        </p:nvPicPr>
        <p:blipFill rotWithShape="1">
          <a:blip r:embed="rId3">
            <a:alphaModFix amt="50000"/>
          </a:blip>
          <a:srcRect l="42236" t="48649" r="36206" b="35676"/>
          <a:stretch/>
        </p:blipFill>
        <p:spPr>
          <a:xfrm rot="20700000">
            <a:off x="8580321" y="6272685"/>
            <a:ext cx="260385" cy="260385"/>
          </a:xfrm>
          <a:prstGeom prst="rect">
            <a:avLst/>
          </a:prstGeom>
        </p:spPr>
      </p:pic>
      <p:pic>
        <p:nvPicPr>
          <p:cNvPr id="12" name="Picture 11">
            <a:extLst>
              <a:ext uri="{FF2B5EF4-FFF2-40B4-BE49-F238E27FC236}">
                <a16:creationId xmlns:a16="http://schemas.microsoft.com/office/drawing/2014/main" id="{431B2A82-9F9E-D646-847C-5FCB36D8988F}"/>
              </a:ext>
            </a:extLst>
          </p:cNvPr>
          <p:cNvPicPr>
            <a:picLocks noChangeAspect="1"/>
          </p:cNvPicPr>
          <p:nvPr userDrawn="1"/>
        </p:nvPicPr>
        <p:blipFill rotWithShape="1">
          <a:blip r:embed="rId3">
            <a:alphaModFix amt="50000"/>
          </a:blip>
          <a:srcRect l="42236" t="48649" r="36206" b="35676"/>
          <a:stretch/>
        </p:blipFill>
        <p:spPr>
          <a:xfrm rot="20700000">
            <a:off x="8645346" y="427185"/>
            <a:ext cx="839024" cy="839025"/>
          </a:xfrm>
          <a:prstGeom prst="rect">
            <a:avLst/>
          </a:prstGeom>
        </p:spPr>
      </p:pic>
    </p:spTree>
    <p:extLst>
      <p:ext uri="{BB962C8B-B14F-4D97-AF65-F5344CB8AC3E}">
        <p14:creationId xmlns:p14="http://schemas.microsoft.com/office/powerpoint/2010/main" val="2221219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 Teal and Lin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E0C41B-69FF-6C45-B76D-C77578B10071}"/>
              </a:ext>
            </a:extLst>
          </p:cNvPr>
          <p:cNvSpPr/>
          <p:nvPr userDrawn="1"/>
        </p:nvSpPr>
        <p:spPr>
          <a:xfrm>
            <a:off x="0" y="0"/>
            <a:ext cx="42957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pic>
        <p:nvPicPr>
          <p:cNvPr id="4" name="Picture 3">
            <a:extLst>
              <a:ext uri="{FF2B5EF4-FFF2-40B4-BE49-F238E27FC236}">
                <a16:creationId xmlns:a16="http://schemas.microsoft.com/office/drawing/2014/main" id="{71AE3DFC-A247-B340-AB77-8A7B707A1730}"/>
              </a:ext>
            </a:extLst>
          </p:cNvPr>
          <p:cNvPicPr>
            <a:picLocks noChangeAspect="1"/>
          </p:cNvPicPr>
          <p:nvPr userDrawn="1"/>
        </p:nvPicPr>
        <p:blipFill rotWithShape="1">
          <a:blip r:embed="rId3">
            <a:alphaModFix amt="20000"/>
          </a:blip>
          <a:srcRect t="25169" b="14298"/>
          <a:stretch/>
        </p:blipFill>
        <p:spPr>
          <a:xfrm>
            <a:off x="4187824" y="1"/>
            <a:ext cx="8005788" cy="6858000"/>
          </a:xfrm>
          <a:prstGeom prst="rect">
            <a:avLst/>
          </a:prstGeom>
        </p:spPr>
      </p:pic>
    </p:spTree>
    <p:extLst>
      <p:ext uri="{BB962C8B-B14F-4D97-AF65-F5344CB8AC3E}">
        <p14:creationId xmlns:p14="http://schemas.microsoft.com/office/powerpoint/2010/main" val="388617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E79C81D3-2073-3B48-9688-7B93B2C89BDF}"/>
              </a:ext>
            </a:extLst>
          </p:cNvPr>
          <p:cNvSpPr/>
          <p:nvPr userDrawn="1"/>
        </p:nvSpPr>
        <p:spPr>
          <a:xfrm>
            <a:off x="0" y="0"/>
            <a:ext cx="6096000"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13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 Teal and Lines">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E79C81D3-2073-3B48-9688-7B93B2C89BDF}"/>
              </a:ext>
            </a:extLst>
          </p:cNvPr>
          <p:cNvSpPr/>
          <p:nvPr userDrawn="1"/>
        </p:nvSpPr>
        <p:spPr>
          <a:xfrm>
            <a:off x="0" y="0"/>
            <a:ext cx="6096000"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5257DA7-BF88-824C-825F-903D796B923E}"/>
              </a:ext>
            </a:extLst>
          </p:cNvPr>
          <p:cNvPicPr>
            <a:picLocks noChangeAspect="1"/>
          </p:cNvPicPr>
          <p:nvPr userDrawn="1"/>
        </p:nvPicPr>
        <p:blipFill rotWithShape="1">
          <a:blip r:embed="rId3">
            <a:alphaModFix amt="20000"/>
          </a:blip>
          <a:srcRect t="25169" b="14298"/>
          <a:stretch/>
        </p:blipFill>
        <p:spPr>
          <a:xfrm>
            <a:off x="4187824" y="1"/>
            <a:ext cx="8005788" cy="6858000"/>
          </a:xfrm>
          <a:prstGeom prst="rect">
            <a:avLst/>
          </a:prstGeom>
        </p:spPr>
      </p:pic>
    </p:spTree>
    <p:extLst>
      <p:ext uri="{BB962C8B-B14F-4D97-AF65-F5344CB8AC3E}">
        <p14:creationId xmlns:p14="http://schemas.microsoft.com/office/powerpoint/2010/main" val="124088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 Teal and Line Shaddow">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E79C81D3-2073-3B48-9688-7B93B2C89BDF}"/>
              </a:ext>
            </a:extLst>
          </p:cNvPr>
          <p:cNvSpPr/>
          <p:nvPr userDrawn="1"/>
        </p:nvSpPr>
        <p:spPr>
          <a:xfrm>
            <a:off x="0" y="0"/>
            <a:ext cx="6096000"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 name="Graphic 4">
            <a:extLst>
              <a:ext uri="{FF2B5EF4-FFF2-40B4-BE49-F238E27FC236}">
                <a16:creationId xmlns:a16="http://schemas.microsoft.com/office/drawing/2014/main" id="{49F095BF-102B-1845-8C84-E8824442986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61607" t="32365" r="37077" b="41599"/>
          <a:stretch/>
        </p:blipFill>
        <p:spPr>
          <a:xfrm>
            <a:off x="6076122" y="560597"/>
            <a:ext cx="310092" cy="6297403"/>
          </a:xfrm>
          <a:prstGeom prst="rect">
            <a:avLst/>
          </a:prstGeom>
        </p:spPr>
      </p:pic>
    </p:spTree>
    <p:extLst>
      <p:ext uri="{BB962C8B-B14F-4D97-AF65-F5344CB8AC3E}">
        <p14:creationId xmlns:p14="http://schemas.microsoft.com/office/powerpoint/2010/main" val="409987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3BE9F9-CC1A-E04D-A501-E27099D398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D3BA70-9237-6748-B566-5FE451CE3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57676-74F6-6544-B771-3F3A66C97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6C51FF-C239-9445-9ECD-74148266961C}" type="datetimeFigureOut">
              <a:rPr lang="en-US" smtClean="0"/>
              <a:t>6/14/2023</a:t>
            </a:fld>
            <a:endParaRPr lang="en-US"/>
          </a:p>
        </p:txBody>
      </p:sp>
      <p:sp>
        <p:nvSpPr>
          <p:cNvPr id="5" name="Footer Placeholder 4">
            <a:extLst>
              <a:ext uri="{FF2B5EF4-FFF2-40B4-BE49-F238E27FC236}">
                <a16:creationId xmlns:a16="http://schemas.microsoft.com/office/drawing/2014/main" id="{C3F0D1B2-E854-8F40-B552-0CA226FD00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ABA4D3-E171-974F-A77B-A8B9443F57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DBB3B-C6E0-2446-9620-A82B4C90C37B}" type="slidenum">
              <a:rPr lang="en-US" smtClean="0"/>
              <a:t>‹#›</a:t>
            </a:fld>
            <a:endParaRPr lang="en-US"/>
          </a:p>
        </p:txBody>
      </p:sp>
    </p:spTree>
    <p:extLst>
      <p:ext uri="{BB962C8B-B14F-4D97-AF65-F5344CB8AC3E}">
        <p14:creationId xmlns:p14="http://schemas.microsoft.com/office/powerpoint/2010/main" val="2491945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5.emf"/><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notesSlide" Target="../notesSlides/notesSlide14.xml"/><Relationship Id="rId7" Type="http://schemas.openxmlformats.org/officeDocument/2006/relationships/image" Target="../media/image20.svg"/><Relationship Id="rId2" Type="http://schemas.openxmlformats.org/officeDocument/2006/relationships/slideLayout" Target="../slideLayouts/slideLayout18.xml"/><Relationship Id="rId1" Type="http://schemas.openxmlformats.org/officeDocument/2006/relationships/video" Target="https://player.vimeo.com/video/494124662?app_id=122963" TargetMode="External"/><Relationship Id="rId6" Type="http://schemas.openxmlformats.org/officeDocument/2006/relationships/image" Target="../media/image19.png"/><Relationship Id="rId5" Type="http://schemas.openxmlformats.org/officeDocument/2006/relationships/image" Target="../media/image12.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hyperlink" Target="https://www.talkingfutures.org.uk/parents/" TargetMode="Externa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5.emf"/><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5.emf"/><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video" Target="https://player.vimeo.com/video/506165933?app_id=122963" TargetMode="External"/><Relationship Id="rId6" Type="http://schemas.openxmlformats.org/officeDocument/2006/relationships/image" Target="../media/image16.jpe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video" Target="https://player.vimeo.com/video/506216820?app_id=122963" TargetMode="External"/><Relationship Id="rId6" Type="http://schemas.openxmlformats.org/officeDocument/2006/relationships/image" Target="../media/image17.jpe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EDA946D-DAD2-1F4C-B23F-3C01A19F6AEC}"/>
              </a:ext>
            </a:extLst>
          </p:cNvPr>
          <p:cNvSpPr txBox="1">
            <a:spLocks/>
          </p:cNvSpPr>
          <p:nvPr/>
        </p:nvSpPr>
        <p:spPr>
          <a:xfrm>
            <a:off x="6483075" y="4670858"/>
            <a:ext cx="1412893" cy="423818"/>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1100">
              <a:solidFill>
                <a:schemeClr val="bg1"/>
              </a:solidFill>
              <a:latin typeface="Arial" panose="020B0604020202020204" pitchFamily="34" charset="0"/>
              <a:cs typeface="Arial" panose="020B0604020202020204" pitchFamily="34" charset="0"/>
            </a:endParaRPr>
          </a:p>
          <a:p>
            <a:r>
              <a:rPr lang="en-GB" sz="2100">
                <a:solidFill>
                  <a:schemeClr val="bg1"/>
                </a:solidFill>
                <a:latin typeface="Arial" panose="020B0604020202020204" pitchFamily="34" charset="0"/>
                <a:cs typeface="Arial" panose="020B0604020202020204" pitchFamily="34" charset="0"/>
              </a:rPr>
              <a:t>[DATE]</a:t>
            </a:r>
            <a:endParaRPr lang="en-US" sz="210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8BE24153-2D13-D946-9F01-4C5AACB89C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5960927" cy="6858001"/>
          </a:xfrm>
          <a:prstGeom prst="rect">
            <a:avLst/>
          </a:prstGeom>
        </p:spPr>
      </p:pic>
      <p:sp>
        <p:nvSpPr>
          <p:cNvPr id="13" name="Title 1">
            <a:extLst>
              <a:ext uri="{FF2B5EF4-FFF2-40B4-BE49-F238E27FC236}">
                <a16:creationId xmlns:a16="http://schemas.microsoft.com/office/drawing/2014/main" id="{FC23705D-A36D-C040-B6F9-56DCE44B69CE}"/>
              </a:ext>
            </a:extLst>
          </p:cNvPr>
          <p:cNvSpPr txBox="1">
            <a:spLocks/>
          </p:cNvSpPr>
          <p:nvPr/>
        </p:nvSpPr>
        <p:spPr>
          <a:xfrm>
            <a:off x="8843963" y="6183085"/>
            <a:ext cx="1885343" cy="8360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endParaRPr lang="en-US" sz="1100" b="1">
              <a:latin typeface="Arial" panose="020B0604020202020204" pitchFamily="34" charset="0"/>
              <a:cs typeface="Arial" panose="020B0604020202020204" pitchFamily="34" charset="0"/>
            </a:endParaRPr>
          </a:p>
        </p:txBody>
      </p:sp>
      <p:pic>
        <p:nvPicPr>
          <p:cNvPr id="20" name="Picture 19" descr="A picture containing text&#10;&#10;Description automatically generated">
            <a:extLst>
              <a:ext uri="{FF2B5EF4-FFF2-40B4-BE49-F238E27FC236}">
                <a16:creationId xmlns:a16="http://schemas.microsoft.com/office/drawing/2014/main" id="{FCBA0005-7A21-F848-B632-9EAF360A4E5C}"/>
              </a:ext>
            </a:extLst>
          </p:cNvPr>
          <p:cNvPicPr>
            <a:picLocks noChangeAspect="1"/>
          </p:cNvPicPr>
          <p:nvPr/>
        </p:nvPicPr>
        <p:blipFill>
          <a:blip r:embed="rId4"/>
          <a:stretch>
            <a:fillRect/>
          </a:stretch>
        </p:blipFill>
        <p:spPr>
          <a:xfrm>
            <a:off x="10964282" y="5581209"/>
            <a:ext cx="836024" cy="836024"/>
          </a:xfrm>
          <a:prstGeom prst="rect">
            <a:avLst/>
          </a:prstGeom>
        </p:spPr>
      </p:pic>
      <p:sp>
        <p:nvSpPr>
          <p:cNvPr id="21" name="TextBox 20">
            <a:extLst>
              <a:ext uri="{FF2B5EF4-FFF2-40B4-BE49-F238E27FC236}">
                <a16:creationId xmlns:a16="http://schemas.microsoft.com/office/drawing/2014/main" id="{92EA791B-A0BA-4544-9320-83FF520033FB}"/>
              </a:ext>
            </a:extLst>
          </p:cNvPr>
          <p:cNvSpPr txBox="1"/>
          <p:nvPr/>
        </p:nvSpPr>
        <p:spPr>
          <a:xfrm>
            <a:off x="9048363" y="5893613"/>
            <a:ext cx="1730273" cy="284373"/>
          </a:xfrm>
          <a:prstGeom prst="rect">
            <a:avLst/>
          </a:prstGeom>
          <a:noFill/>
        </p:spPr>
        <p:txBody>
          <a:bodyPr wrap="square" rtlCol="0">
            <a:spAutoFit/>
          </a:bodyPr>
          <a:lstStyle/>
          <a:p>
            <a:pPr marR="0" algn="l" defTabSz="914400" rtl="0" eaLnBrk="1" fontAlgn="auto" latinLnBrk="0" hangingPunct="1">
              <a:lnSpc>
                <a:spcPct val="115000"/>
              </a:lnSpc>
              <a:spcBef>
                <a:spcPts val="0"/>
              </a:spcBef>
              <a:spcAft>
                <a:spcPts val="0"/>
              </a:spcAft>
              <a:buClrTx/>
              <a:buSzTx/>
              <a:tabLst/>
            </a:pPr>
            <a:r>
              <a:rPr kumimoji="0" lang="en-US" sz="1200" b="0" i="0" u="none" strike="noStrike" kern="1200" cap="none" spc="0" normalizeH="0" baseline="0" noProof="0">
                <a:ln>
                  <a:noFill/>
                </a:ln>
                <a:solidFill>
                  <a:srgbClr val="07A9A9"/>
                </a:solidFill>
                <a:effectLst/>
                <a:uLnTx/>
                <a:uFillTx/>
                <a:latin typeface="Lato" panose="020F0502020204030203" pitchFamily="34" charset="0"/>
                <a:ea typeface="Lato" panose="020F0502020204030203" pitchFamily="34" charset="0"/>
                <a:cs typeface="Lato" panose="020F0502020204030203" pitchFamily="34" charset="0"/>
              </a:rPr>
              <a:t>Supported by Gatsby</a:t>
            </a:r>
          </a:p>
        </p:txBody>
      </p:sp>
      <p:cxnSp>
        <p:nvCxnSpPr>
          <p:cNvPr id="22" name="Straight Connector 21">
            <a:extLst>
              <a:ext uri="{FF2B5EF4-FFF2-40B4-BE49-F238E27FC236}">
                <a16:creationId xmlns:a16="http://schemas.microsoft.com/office/drawing/2014/main" id="{8E807538-F40B-1E4D-94B2-A22CFCD91234}"/>
              </a:ext>
            </a:extLst>
          </p:cNvPr>
          <p:cNvCxnSpPr/>
          <p:nvPr/>
        </p:nvCxnSpPr>
        <p:spPr>
          <a:xfrm>
            <a:off x="6345019" y="2576945"/>
            <a:ext cx="46966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4" name="Picture 23" descr="A red and white sign&#10;&#10;Description automatically generated with low confidence">
            <a:extLst>
              <a:ext uri="{FF2B5EF4-FFF2-40B4-BE49-F238E27FC236}">
                <a16:creationId xmlns:a16="http://schemas.microsoft.com/office/drawing/2014/main" id="{92E651E4-AD71-E244-954E-535EEAAECD6F}"/>
              </a:ext>
            </a:extLst>
          </p:cNvPr>
          <p:cNvPicPr>
            <a:picLocks noChangeAspect="1"/>
          </p:cNvPicPr>
          <p:nvPr/>
        </p:nvPicPr>
        <p:blipFill>
          <a:blip r:embed="rId5"/>
          <a:stretch>
            <a:fillRect/>
          </a:stretch>
        </p:blipFill>
        <p:spPr>
          <a:xfrm>
            <a:off x="8159827" y="227800"/>
            <a:ext cx="1217381" cy="852854"/>
          </a:xfrm>
          <a:prstGeom prst="rect">
            <a:avLst/>
          </a:prstGeom>
        </p:spPr>
      </p:pic>
      <p:sp>
        <p:nvSpPr>
          <p:cNvPr id="25" name="Title 1">
            <a:extLst>
              <a:ext uri="{FF2B5EF4-FFF2-40B4-BE49-F238E27FC236}">
                <a16:creationId xmlns:a16="http://schemas.microsoft.com/office/drawing/2014/main" id="{2BBA2B84-5450-F540-8B41-F1DD120E17AD}"/>
              </a:ext>
            </a:extLst>
          </p:cNvPr>
          <p:cNvSpPr txBox="1">
            <a:spLocks/>
          </p:cNvSpPr>
          <p:nvPr/>
        </p:nvSpPr>
        <p:spPr>
          <a:xfrm>
            <a:off x="6185937" y="1691707"/>
            <a:ext cx="5014857" cy="5535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r>
              <a:rPr lang="en-US" sz="4000" b="1" dirty="0">
                <a:solidFill>
                  <a:srgbClr val="07A9A9"/>
                </a:solidFill>
                <a:latin typeface="Lato"/>
                <a:ea typeface="Lato"/>
                <a:cs typeface="Lato"/>
              </a:rPr>
              <a:t>Talking futures</a:t>
            </a:r>
          </a:p>
        </p:txBody>
      </p:sp>
      <p:sp>
        <p:nvSpPr>
          <p:cNvPr id="26" name="Title 1">
            <a:extLst>
              <a:ext uri="{FF2B5EF4-FFF2-40B4-BE49-F238E27FC236}">
                <a16:creationId xmlns:a16="http://schemas.microsoft.com/office/drawing/2014/main" id="{80827430-E32D-404B-981A-A322C8381B1E}"/>
              </a:ext>
            </a:extLst>
          </p:cNvPr>
          <p:cNvSpPr txBox="1">
            <a:spLocks/>
          </p:cNvSpPr>
          <p:nvPr/>
        </p:nvSpPr>
        <p:spPr>
          <a:xfrm>
            <a:off x="6231075" y="2366297"/>
            <a:ext cx="5697922" cy="27831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r>
              <a:rPr lang="en-US" sz="4000" dirty="0">
                <a:solidFill>
                  <a:srgbClr val="07A9A9"/>
                </a:solidFill>
                <a:latin typeface="Lato"/>
                <a:ea typeface="Lato"/>
                <a:cs typeface="Lato"/>
              </a:rPr>
              <a:t>Parents’ careers</a:t>
            </a:r>
          </a:p>
          <a:p>
            <a:pPr>
              <a:lnSpc>
                <a:spcPts val="5880"/>
              </a:lnSpc>
            </a:pPr>
            <a:r>
              <a:rPr lang="en-US" sz="4000" dirty="0">
                <a:solidFill>
                  <a:srgbClr val="07A9A9"/>
                </a:solidFill>
                <a:latin typeface="Lato"/>
                <a:ea typeface="Lato"/>
                <a:cs typeface="Lato"/>
              </a:rPr>
              <a:t>presentation</a:t>
            </a:r>
            <a:endParaRPr lang="en-US" sz="3200" dirty="0">
              <a:solidFill>
                <a:srgbClr val="07A9A9"/>
              </a:solidFill>
              <a:latin typeface="Lato"/>
              <a:ea typeface="Lato"/>
              <a:cs typeface="Lato"/>
            </a:endParaRPr>
          </a:p>
        </p:txBody>
      </p:sp>
    </p:spTree>
    <p:extLst>
      <p:ext uri="{BB962C8B-B14F-4D97-AF65-F5344CB8AC3E}">
        <p14:creationId xmlns:p14="http://schemas.microsoft.com/office/powerpoint/2010/main" val="881691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2BEE75-5E55-CA4E-9959-72D00340E3AB}"/>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white sign&#10;&#10;Description automatically generated with low confidence">
            <a:extLst>
              <a:ext uri="{FF2B5EF4-FFF2-40B4-BE49-F238E27FC236}">
                <a16:creationId xmlns:a16="http://schemas.microsoft.com/office/drawing/2014/main" id="{A36425A8-6462-C84E-95AE-DF56AAEADE73}"/>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9CE69A33-0621-C945-88FA-CA24DDAD1464}"/>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239840" y="1587500"/>
            <a:ext cx="8740775" cy="460375"/>
          </a:xfrm>
        </p:spPr>
        <p:txBody>
          <a:bodyPr numCol="2" spcCol="360000">
            <a:noAutofit/>
          </a:bodyPr>
          <a:lstStyle/>
          <a:p>
            <a:pPr marL="0" lvl="0" indent="0" algn="l">
              <a:lnSpc>
                <a:spcPct val="115000"/>
              </a:lnSpc>
              <a:buNone/>
            </a:pPr>
            <a:r>
              <a:rPr lang="en-GB" sz="2800" b="1">
                <a:solidFill>
                  <a:srgbClr val="09AFA9"/>
                </a:solidFill>
                <a:latin typeface="Lato" panose="020F0502020204030203"/>
                <a:cs typeface="Arial" panose="020B0604020202020204" pitchFamily="34" charset="0"/>
              </a:rPr>
              <a:t>What we offer</a:t>
            </a:r>
            <a:br>
              <a:rPr lang="en-GB" sz="1800" b="1">
                <a:solidFill>
                  <a:srgbClr val="09AFA9"/>
                </a:solidFill>
                <a:latin typeface="Lato" panose="020F0502020204030203"/>
                <a:cs typeface="Arial" panose="020B0604020202020204" pitchFamily="34" charset="0"/>
              </a:rPr>
            </a:br>
            <a:endParaRPr lang="en-US" sz="1200">
              <a:solidFill>
                <a:srgbClr val="09AF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17FD1B9-8C1F-4FA4-B4AD-F44A22708A5A}"/>
              </a:ext>
            </a:extLst>
          </p:cNvPr>
          <p:cNvSpPr txBox="1"/>
          <p:nvPr/>
        </p:nvSpPr>
        <p:spPr>
          <a:xfrm>
            <a:off x="411641" y="2361600"/>
            <a:ext cx="8740650" cy="707886"/>
          </a:xfrm>
          <a:prstGeom prst="rect">
            <a:avLst/>
          </a:prstGeom>
          <a:noFill/>
        </p:spPr>
        <p:txBody>
          <a:bodyPr wrap="square" rtlCol="0">
            <a:spAutoFit/>
          </a:bodyPr>
          <a:lstStyle/>
          <a:p>
            <a:pPr marL="342900" marR="0" lvl="0" indent="-342900" algn="l" defTabSz="914400"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GB" sz="2000" u="none" strike="noStrike" kern="1200" cap="none" spc="0" normalizeH="0" baseline="0" noProof="0">
                <a:ln>
                  <a:noFill/>
                </a:ln>
                <a:solidFill>
                  <a:srgbClr val="575757"/>
                </a:solidFill>
                <a:effectLst/>
                <a:uLnTx/>
                <a:uFillTx/>
                <a:latin typeface="Calibri" panose="020F0502020204030204" pitchFamily="34" charset="0"/>
                <a:ea typeface="Times New Roman" panose="02020603050405020304" pitchFamily="18" charset="0"/>
                <a:cs typeface="Calibri" panose="020F0502020204030204" pitchFamily="34" charset="0"/>
              </a:rPr>
              <a:t>[add in here if you offer post 18 options or there are particular local opportunities you want to highlight to students]</a:t>
            </a:r>
            <a:endParaRPr kumimoji="0" lang="en-GB" sz="2000" u="none" strike="noStrike" kern="1200" cap="none" spc="0" normalizeH="0" baseline="0" noProof="0">
              <a:ln>
                <a:noFill/>
              </a:ln>
              <a:solidFill>
                <a:srgbClr val="575757"/>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35DB9C9F-3E0C-D740-B2A4-3F203F7515DA}"/>
              </a:ext>
            </a:extLst>
          </p:cNvPr>
          <p:cNvSpPr txBox="1"/>
          <p:nvPr/>
        </p:nvSpPr>
        <p:spPr>
          <a:xfrm>
            <a:off x="475200" y="385260"/>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Post 18 options</a:t>
            </a:r>
          </a:p>
        </p:txBody>
      </p:sp>
    </p:spTree>
    <p:extLst>
      <p:ext uri="{BB962C8B-B14F-4D97-AF65-F5344CB8AC3E}">
        <p14:creationId xmlns:p14="http://schemas.microsoft.com/office/powerpoint/2010/main" val="2292248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1DA493-8CCE-5C48-BFFF-5C879E45FD24}"/>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white sign&#10;&#10;Description automatically generated with low confidence">
            <a:extLst>
              <a:ext uri="{FF2B5EF4-FFF2-40B4-BE49-F238E27FC236}">
                <a16:creationId xmlns:a16="http://schemas.microsoft.com/office/drawing/2014/main" id="{B94CA4B2-E536-9441-83AA-AD85515FFB4C}"/>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BE651017-08EC-4B4C-BD38-122FB1598B00}"/>
              </a:ext>
            </a:extLst>
          </p:cNvPr>
          <p:cNvPicPr>
            <a:picLocks noChangeAspect="1"/>
          </p:cNvPicPr>
          <p:nvPr/>
        </p:nvPicPr>
        <p:blipFill>
          <a:blip r:embed="rId4"/>
          <a:stretch>
            <a:fillRect/>
          </a:stretch>
        </p:blipFill>
        <p:spPr>
          <a:xfrm>
            <a:off x="9896258" y="341973"/>
            <a:ext cx="1917495" cy="776208"/>
          </a:xfrm>
          <a:prstGeom prst="rect">
            <a:avLst/>
          </a:prstGeom>
        </p:spPr>
      </p:pic>
      <p:pic>
        <p:nvPicPr>
          <p:cNvPr id="13" name="Picture 12" descr="A red and white sign&#10;&#10;Description automatically generated with low confidence">
            <a:extLst>
              <a:ext uri="{FF2B5EF4-FFF2-40B4-BE49-F238E27FC236}">
                <a16:creationId xmlns:a16="http://schemas.microsoft.com/office/drawing/2014/main" id="{19A193B4-FC42-3542-9A63-4524D28D546F}"/>
              </a:ext>
            </a:extLst>
          </p:cNvPr>
          <p:cNvPicPr>
            <a:picLocks noChangeAspect="1"/>
          </p:cNvPicPr>
          <p:nvPr/>
        </p:nvPicPr>
        <p:blipFill>
          <a:blip r:embed="rId3"/>
          <a:stretch>
            <a:fillRect/>
          </a:stretch>
        </p:blipFill>
        <p:spPr>
          <a:xfrm>
            <a:off x="8239959" y="239062"/>
            <a:ext cx="1201327" cy="841607"/>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359760" y="1593850"/>
            <a:ext cx="8740775" cy="460375"/>
          </a:xfrm>
        </p:spPr>
        <p:txBody>
          <a:bodyPr numCol="2" spcCol="360000">
            <a:noAutofit/>
          </a:bodyPr>
          <a:lstStyle/>
          <a:p>
            <a:pPr marL="0" lvl="0" indent="0" algn="l">
              <a:lnSpc>
                <a:spcPct val="115000"/>
              </a:lnSpc>
              <a:buNone/>
            </a:pPr>
            <a:r>
              <a:rPr lang="en-GB" sz="2800" b="1">
                <a:solidFill>
                  <a:srgbClr val="09AFA9"/>
                </a:solidFill>
                <a:latin typeface="Lato" panose="020F0502020204030203"/>
                <a:cs typeface="Arial" panose="020B0604020202020204" pitchFamily="34" charset="0"/>
              </a:rPr>
              <a:t>Real-life insights</a:t>
            </a:r>
            <a:br>
              <a:rPr lang="en-GB" sz="1800" b="1">
                <a:solidFill>
                  <a:srgbClr val="09AFA9"/>
                </a:solidFill>
                <a:latin typeface="Lato" panose="020F0502020204030203"/>
                <a:cs typeface="Arial" panose="020B0604020202020204" pitchFamily="34" charset="0"/>
              </a:rPr>
            </a:br>
            <a:endParaRPr lang="en-US" sz="1200">
              <a:solidFill>
                <a:srgbClr val="09AF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397040" y="2368044"/>
            <a:ext cx="9088036" cy="1015663"/>
          </a:xfrm>
          <a:prstGeom prst="rect">
            <a:avLst/>
          </a:prstGeom>
          <a:noFill/>
        </p:spPr>
        <p:txBody>
          <a:bodyPr wrap="square" rtlCol="0">
            <a:spAutoFit/>
          </a:bodyPr>
          <a:lstStyle/>
          <a:p>
            <a:pPr marL="368300" lvl="0" indent="-368300">
              <a:lnSpc>
                <a:spcPts val="2400"/>
              </a:lnSpc>
              <a:buFont typeface="Arial" panose="020B0604020202020204" pitchFamily="34" charset="0"/>
              <a:buChar char="•"/>
            </a:pPr>
            <a:r>
              <a:rPr lang="en-GB" sz="2000">
                <a:solidFill>
                  <a:srgbClr val="575757"/>
                </a:solidFill>
                <a:effectLst/>
                <a:latin typeface="Calibri" panose="020F0502020204030204" pitchFamily="34" charset="0"/>
                <a:ea typeface="Times New Roman" panose="02020603050405020304" pitchFamily="18" charset="0"/>
                <a:cs typeface="Calibri" panose="020F0502020204030204" pitchFamily="34" charset="0"/>
              </a:rPr>
              <a:t>[add in here if you have case studies of alumni who have taken different post 18 routes or you could ask a range of local HE providers, training providers or employers to speak about the options they offer]</a:t>
            </a:r>
            <a:endParaRPr lang="en-GB" sz="2000">
              <a:solidFill>
                <a:srgbClr val="575757"/>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9C5431E4-6088-5C46-9759-7CCFB1AF5659}"/>
              </a:ext>
            </a:extLst>
          </p:cNvPr>
          <p:cNvSpPr txBox="1"/>
          <p:nvPr/>
        </p:nvSpPr>
        <p:spPr>
          <a:xfrm>
            <a:off x="475200" y="385260"/>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Post 18 options</a:t>
            </a:r>
          </a:p>
        </p:txBody>
      </p:sp>
    </p:spTree>
    <p:extLst>
      <p:ext uri="{BB962C8B-B14F-4D97-AF65-F5344CB8AC3E}">
        <p14:creationId xmlns:p14="http://schemas.microsoft.com/office/powerpoint/2010/main" val="3861631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9977688-41E6-1B45-87B2-5DE4B25D05A3}"/>
              </a:ext>
            </a:extLst>
          </p:cNvPr>
          <p:cNvSpPr txBox="1">
            <a:spLocks/>
          </p:cNvSpPr>
          <p:nvPr/>
        </p:nvSpPr>
        <p:spPr>
          <a:xfrm>
            <a:off x="395999" y="1404000"/>
            <a:ext cx="5700001" cy="3627498"/>
          </a:xfrm>
          <a:prstGeom prst="rect">
            <a:avLst/>
          </a:prstGeom>
          <a:ln>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r>
              <a:rPr lang="en-US" sz="4900" b="1" dirty="0">
                <a:solidFill>
                  <a:schemeClr val="bg1"/>
                </a:solidFill>
                <a:latin typeface="Lato" panose="020F0502020204030203"/>
                <a:cs typeface="Arial"/>
              </a:rPr>
              <a:t>Careers </a:t>
            </a:r>
          </a:p>
          <a:p>
            <a:pPr>
              <a:lnSpc>
                <a:spcPts val="5880"/>
              </a:lnSpc>
            </a:pPr>
            <a:r>
              <a:rPr lang="en-US" sz="4900" b="1" dirty="0">
                <a:solidFill>
                  <a:schemeClr val="bg1"/>
                </a:solidFill>
                <a:latin typeface="Lato" panose="020F0502020204030203"/>
                <a:cs typeface="Arial"/>
              </a:rPr>
              <a:t>decision-making</a:t>
            </a:r>
            <a:endParaRPr lang="en-US" sz="4900" b="1" dirty="0">
              <a:solidFill>
                <a:schemeClr val="bg1"/>
              </a:solidFill>
              <a:latin typeface="Lato" panose="020F0502020204030203"/>
              <a:ea typeface="Lato"/>
              <a:cs typeface="Arial"/>
            </a:endParaRPr>
          </a:p>
          <a:p>
            <a:pPr>
              <a:lnSpc>
                <a:spcPts val="5880"/>
              </a:lnSpc>
            </a:pPr>
            <a:r>
              <a:rPr lang="en-US" sz="4900" b="1" dirty="0">
                <a:solidFill>
                  <a:schemeClr val="bg1"/>
                </a:solidFill>
                <a:latin typeface="Lato" panose="020F0502020204030203"/>
                <a:cs typeface="Arial"/>
              </a:rPr>
              <a:t>how can you help?</a:t>
            </a:r>
            <a:endParaRPr lang="en-US" sz="4900" b="1" dirty="0">
              <a:solidFill>
                <a:schemeClr val="bg1"/>
              </a:solidFill>
              <a:latin typeface="Lato" panose="020F0502020204030203"/>
              <a:ea typeface="Lato"/>
              <a:cs typeface="Arial"/>
            </a:endParaRPr>
          </a:p>
        </p:txBody>
      </p:sp>
      <p:pic>
        <p:nvPicPr>
          <p:cNvPr id="5" name="Picture 4">
            <a:extLst>
              <a:ext uri="{FF2B5EF4-FFF2-40B4-BE49-F238E27FC236}">
                <a16:creationId xmlns:a16="http://schemas.microsoft.com/office/drawing/2014/main" id="{C943CD23-D5CB-7440-AEB7-A3F6D233882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091" b="21842"/>
          <a:stretch/>
        </p:blipFill>
        <p:spPr>
          <a:xfrm>
            <a:off x="6096000" y="1"/>
            <a:ext cx="6096000" cy="6858000"/>
          </a:xfrm>
          <a:prstGeom prst="rect">
            <a:avLst/>
          </a:prstGeom>
        </p:spPr>
      </p:pic>
      <p:pic>
        <p:nvPicPr>
          <p:cNvPr id="6" name="Picture 5" descr="A red and white sign&#10;&#10;Description automatically generated with low confidence">
            <a:extLst>
              <a:ext uri="{FF2B5EF4-FFF2-40B4-BE49-F238E27FC236}">
                <a16:creationId xmlns:a16="http://schemas.microsoft.com/office/drawing/2014/main" id="{5342F97E-F2AD-614B-8271-618F69596705}"/>
              </a:ext>
            </a:extLst>
          </p:cNvPr>
          <p:cNvPicPr>
            <a:picLocks noChangeAspect="1"/>
          </p:cNvPicPr>
          <p:nvPr/>
        </p:nvPicPr>
        <p:blipFill>
          <a:blip r:embed="rId4"/>
          <a:stretch>
            <a:fillRect/>
          </a:stretch>
        </p:blipFill>
        <p:spPr>
          <a:xfrm>
            <a:off x="8239959" y="239062"/>
            <a:ext cx="1201327" cy="841607"/>
          </a:xfrm>
          <a:prstGeom prst="rect">
            <a:avLst/>
          </a:prstGeom>
        </p:spPr>
      </p:pic>
      <p:pic>
        <p:nvPicPr>
          <p:cNvPr id="7" name="Picture 6">
            <a:extLst>
              <a:ext uri="{FF2B5EF4-FFF2-40B4-BE49-F238E27FC236}">
                <a16:creationId xmlns:a16="http://schemas.microsoft.com/office/drawing/2014/main" id="{5D65404C-7D62-104C-B873-F2A41D28F2A6}"/>
              </a:ext>
            </a:extLst>
          </p:cNvPr>
          <p:cNvPicPr>
            <a:picLocks noChangeAspect="1"/>
          </p:cNvPicPr>
          <p:nvPr/>
        </p:nvPicPr>
        <p:blipFill>
          <a:blip r:embed="rId5"/>
          <a:stretch>
            <a:fillRect/>
          </a:stretch>
        </p:blipFill>
        <p:spPr>
          <a:xfrm>
            <a:off x="9896257" y="341973"/>
            <a:ext cx="1917496" cy="836555"/>
          </a:xfrm>
          <a:prstGeom prst="rect">
            <a:avLst/>
          </a:prstGeom>
        </p:spPr>
      </p:pic>
    </p:spTree>
    <p:extLst>
      <p:ext uri="{BB962C8B-B14F-4D97-AF65-F5344CB8AC3E}">
        <p14:creationId xmlns:p14="http://schemas.microsoft.com/office/powerpoint/2010/main" val="2587432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A2D9FF8-C3F3-6B41-9DE6-2CA6762D8B0C}"/>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text&#10;&#10;Description automatically generated">
            <a:extLst>
              <a:ext uri="{FF2B5EF4-FFF2-40B4-BE49-F238E27FC236}">
                <a16:creationId xmlns:a16="http://schemas.microsoft.com/office/drawing/2014/main" id="{486D7BDD-9A7A-9F4C-BE1C-244DEDED7EFC}"/>
              </a:ext>
            </a:extLst>
          </p:cNvPr>
          <p:cNvPicPr>
            <a:picLocks noChangeAspect="1"/>
          </p:cNvPicPr>
          <p:nvPr/>
        </p:nvPicPr>
        <p:blipFill>
          <a:blip r:embed="rId3"/>
          <a:stretch>
            <a:fillRect/>
          </a:stretch>
        </p:blipFill>
        <p:spPr>
          <a:xfrm>
            <a:off x="9896258" y="341973"/>
            <a:ext cx="1917495" cy="776208"/>
          </a:xfrm>
          <a:prstGeom prst="rect">
            <a:avLst/>
          </a:prstGeom>
        </p:spPr>
      </p:pic>
      <p:pic>
        <p:nvPicPr>
          <p:cNvPr id="16" name="Picture 15" descr="A red and white sign&#10;&#10;Description automatically generated with low confidence">
            <a:extLst>
              <a:ext uri="{FF2B5EF4-FFF2-40B4-BE49-F238E27FC236}">
                <a16:creationId xmlns:a16="http://schemas.microsoft.com/office/drawing/2014/main" id="{26464493-38FE-5B43-9C5A-701CF33F00BE}"/>
              </a:ext>
            </a:extLst>
          </p:cNvPr>
          <p:cNvPicPr>
            <a:picLocks noChangeAspect="1"/>
          </p:cNvPicPr>
          <p:nvPr/>
        </p:nvPicPr>
        <p:blipFill>
          <a:blip r:embed="rId4"/>
          <a:stretch>
            <a:fillRect/>
          </a:stretch>
        </p:blipFill>
        <p:spPr>
          <a:xfrm>
            <a:off x="8239959" y="239062"/>
            <a:ext cx="1201327" cy="841607"/>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314790" y="1587500"/>
            <a:ext cx="8740775" cy="461963"/>
          </a:xfrm>
        </p:spPr>
        <p:txBody>
          <a:bodyPr numCol="2" spcCol="360000">
            <a:noAutofit/>
          </a:bodyPr>
          <a:lstStyle/>
          <a:p>
            <a:pPr marL="0" lvl="0" indent="0" algn="l">
              <a:lnSpc>
                <a:spcPct val="115000"/>
              </a:lnSpc>
              <a:buNone/>
            </a:pPr>
            <a:r>
              <a:rPr lang="en-GB" sz="2800" b="1">
                <a:solidFill>
                  <a:srgbClr val="09AFA9"/>
                </a:solidFill>
                <a:latin typeface="Lato" panose="020F0502020204030203"/>
                <a:cs typeface="Arial" panose="020B0604020202020204" pitchFamily="34" charset="0"/>
              </a:rPr>
              <a:t>How can you help?</a:t>
            </a:r>
            <a:br>
              <a:rPr lang="en-GB" sz="1800" b="1">
                <a:solidFill>
                  <a:srgbClr val="09AFA9"/>
                </a:solidFill>
                <a:latin typeface="Lato" panose="020F0502020204030203"/>
                <a:cs typeface="Arial" panose="020B0604020202020204" pitchFamily="34" charset="0"/>
              </a:rPr>
            </a:br>
            <a:endParaRPr lang="en-US" sz="1200">
              <a:solidFill>
                <a:srgbClr val="09AFA9"/>
              </a:solidFill>
              <a:latin typeface="Lato" panose="020F0502020204030203"/>
              <a:cs typeface="Arial" panose="020B0604020202020204" pitchFamily="34" charset="0"/>
            </a:endParaRPr>
          </a:p>
        </p:txBody>
      </p:sp>
      <p:sp>
        <p:nvSpPr>
          <p:cNvPr id="11" name="TextBox 10">
            <a:extLst>
              <a:ext uri="{FF2B5EF4-FFF2-40B4-BE49-F238E27FC236}">
                <a16:creationId xmlns:a16="http://schemas.microsoft.com/office/drawing/2014/main" id="{9F8298B4-8B4E-3441-8227-B57F8D724E58}"/>
              </a:ext>
            </a:extLst>
          </p:cNvPr>
          <p:cNvSpPr txBox="1"/>
          <p:nvPr/>
        </p:nvSpPr>
        <p:spPr>
          <a:xfrm>
            <a:off x="475200" y="385260"/>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Supporting decision-making</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320167" y="2361916"/>
            <a:ext cx="10515055" cy="3857210"/>
          </a:xfrm>
          <a:prstGeom prst="rect">
            <a:avLst/>
          </a:prstGeom>
          <a:noFill/>
        </p:spPr>
        <p:txBody>
          <a:bodyPr wrap="square" rtlCol="0">
            <a:spAutoFit/>
          </a:bodyPr>
          <a:lstStyle/>
          <a:p>
            <a:pPr lvl="0">
              <a:lnSpc>
                <a:spcPts val="2400"/>
              </a:lnSpc>
            </a:pPr>
            <a:r>
              <a:rPr lang="en-GB" sz="2000">
                <a:solidFill>
                  <a:srgbClr val="575757"/>
                </a:solidFill>
                <a:effectLst/>
                <a:latin typeface="Calibri" panose="020F0502020204030204" pitchFamily="34" charset="0"/>
                <a:ea typeface="Times New Roman" panose="02020603050405020304" pitchFamily="18" charset="0"/>
                <a:cs typeface="Calibri" panose="020F0502020204030204" pitchFamily="34" charset="0"/>
              </a:rPr>
              <a:t>As parents, you will have the opportunity to support your child’s decision making at several points in their education, and these decisions will impact their future career choices. </a:t>
            </a:r>
          </a:p>
          <a:p>
            <a:pPr lvl="0">
              <a:lnSpc>
                <a:spcPts val="2400"/>
              </a:lnSpc>
            </a:pPr>
            <a:endParaRPr lang="en-GB" sz="2000">
              <a:solidFill>
                <a:srgbClr val="575757"/>
              </a:solidFill>
              <a:latin typeface="Calibri" panose="020F0502020204030204" pitchFamily="34" charset="0"/>
              <a:ea typeface="Times New Roman" panose="02020603050405020304" pitchFamily="18" charset="0"/>
              <a:cs typeface="Calibri" panose="020F0502020204030204" pitchFamily="34" charset="0"/>
            </a:endParaRPr>
          </a:p>
          <a:p>
            <a:pPr lvl="0">
              <a:lnSpc>
                <a:spcPts val="2400"/>
              </a:lnSpc>
            </a:pPr>
            <a:r>
              <a:rPr lang="en-GB" sz="2000">
                <a:solidFill>
                  <a:srgbClr val="575757"/>
                </a:solidFill>
                <a:effectLst/>
                <a:latin typeface="Calibri" panose="020F0502020204030204" pitchFamily="34" charset="0"/>
                <a:ea typeface="Times New Roman" panose="02020603050405020304" pitchFamily="18" charset="0"/>
                <a:cs typeface="Calibri" panose="020F0502020204030204" pitchFamily="34" charset="0"/>
              </a:rPr>
              <a:t>So how can you help them make decisions that are right for them?</a:t>
            </a:r>
          </a:p>
          <a:p>
            <a:pPr marL="368300" lvl="2" indent="-368300">
              <a:lnSpc>
                <a:spcPts val="2400"/>
              </a:lnSpc>
              <a:buFont typeface="Arial" panose="020B0604020202020204" pitchFamily="34" charset="0"/>
              <a:buChar char="•"/>
            </a:pPr>
            <a:r>
              <a:rPr lang="en-GB" sz="2000">
                <a:solidFill>
                  <a:srgbClr val="575757"/>
                </a:solidFill>
                <a:effectLst/>
                <a:latin typeface="Calibri" panose="020F0502020204030204" pitchFamily="34" charset="0"/>
                <a:ea typeface="Calibri" panose="020F0502020204030204" pitchFamily="34" charset="0"/>
                <a:cs typeface="Calibri" panose="020F0502020204030204" pitchFamily="34" charset="0"/>
              </a:rPr>
              <a:t>Talk regularly about careers, aspirations and interests as part of everyday conversation, not just at key decision-making points. </a:t>
            </a:r>
          </a:p>
          <a:p>
            <a:pPr marL="368300" lvl="2" indent="-368300">
              <a:lnSpc>
                <a:spcPts val="2400"/>
              </a:lnSpc>
              <a:buFont typeface="Arial" panose="020B0604020202020204" pitchFamily="34" charset="0"/>
              <a:buChar char="•"/>
            </a:pPr>
            <a:r>
              <a:rPr lang="en-GB" sz="2000">
                <a:solidFill>
                  <a:srgbClr val="575757"/>
                </a:solidFill>
                <a:effectLst/>
                <a:latin typeface="Calibri" panose="020F0502020204030204" pitchFamily="34" charset="0"/>
                <a:ea typeface="Calibri" panose="020F0502020204030204" pitchFamily="34" charset="0"/>
                <a:cs typeface="Calibri" panose="020F0502020204030204" pitchFamily="34" charset="0"/>
              </a:rPr>
              <a:t>Share your experiences, the choices you made and your skills with your child, whether you currently are in work, you are a full-time parent, you are seeking work or you are retraining. </a:t>
            </a:r>
          </a:p>
          <a:p>
            <a:pPr marL="368300" lvl="2" indent="-368300">
              <a:lnSpc>
                <a:spcPts val="2400"/>
              </a:lnSpc>
              <a:buFont typeface="Arial" panose="020B0604020202020204" pitchFamily="34" charset="0"/>
              <a:buChar char="•"/>
            </a:pPr>
            <a:r>
              <a:rPr lang="en-GB" sz="2000">
                <a:solidFill>
                  <a:srgbClr val="575757"/>
                </a:solidFill>
                <a:effectLst/>
                <a:latin typeface="Calibri" panose="020F0502020204030204" pitchFamily="34" charset="0"/>
                <a:ea typeface="Calibri" panose="020F0502020204030204" pitchFamily="34" charset="0"/>
                <a:cs typeface="Calibri" panose="020F0502020204030204" pitchFamily="34" charset="0"/>
              </a:rPr>
              <a:t>Encourage your child to be curious and work with them to research their options even if you don’t know the answers yourself.</a:t>
            </a:r>
          </a:p>
          <a:p>
            <a:pPr lvl="0">
              <a:lnSpc>
                <a:spcPct val="115000"/>
              </a:lnSpc>
            </a:pPr>
            <a:endParaRPr lang="en-GB" sz="2000">
              <a:latin typeface="Calibri" panose="020F0502020204030204" pitchFamily="34" charset="0"/>
              <a:cs typeface="Calibri" panose="020F0502020204030204" pitchFamily="34" charset="0"/>
            </a:endParaRPr>
          </a:p>
          <a:p>
            <a:pPr lvl="0">
              <a:lnSpc>
                <a:spcPct val="115000"/>
              </a:lnSpc>
            </a:pPr>
            <a:endParaRPr lang="en-GB" sz="2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2838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681A0C-7DDB-324E-A34C-A262A7BE3D76}"/>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text&#10;&#10;Description automatically generated">
            <a:extLst>
              <a:ext uri="{FF2B5EF4-FFF2-40B4-BE49-F238E27FC236}">
                <a16:creationId xmlns:a16="http://schemas.microsoft.com/office/drawing/2014/main" id="{EF618C65-6B82-DA4C-B82D-EDD0C6D993F1}"/>
              </a:ext>
            </a:extLst>
          </p:cNvPr>
          <p:cNvPicPr>
            <a:picLocks noChangeAspect="1"/>
          </p:cNvPicPr>
          <p:nvPr/>
        </p:nvPicPr>
        <p:blipFill>
          <a:blip r:embed="rId4"/>
          <a:stretch>
            <a:fillRect/>
          </a:stretch>
        </p:blipFill>
        <p:spPr>
          <a:xfrm>
            <a:off x="9896258" y="341973"/>
            <a:ext cx="1917495" cy="776208"/>
          </a:xfrm>
          <a:prstGeom prst="rect">
            <a:avLst/>
          </a:prstGeom>
        </p:spPr>
      </p:pic>
      <p:pic>
        <p:nvPicPr>
          <p:cNvPr id="11" name="Picture 10" descr="A red and white sign&#10;&#10;Description automatically generated with low confidence">
            <a:extLst>
              <a:ext uri="{FF2B5EF4-FFF2-40B4-BE49-F238E27FC236}">
                <a16:creationId xmlns:a16="http://schemas.microsoft.com/office/drawing/2014/main" id="{8F6B93F1-BAD2-6A45-BB78-DBA87E6D8E36}"/>
              </a:ext>
            </a:extLst>
          </p:cNvPr>
          <p:cNvPicPr>
            <a:picLocks noChangeAspect="1"/>
          </p:cNvPicPr>
          <p:nvPr/>
        </p:nvPicPr>
        <p:blipFill>
          <a:blip r:embed="rId5"/>
          <a:stretch>
            <a:fillRect/>
          </a:stretch>
        </p:blipFill>
        <p:spPr>
          <a:xfrm>
            <a:off x="8239959" y="239062"/>
            <a:ext cx="1201327" cy="841607"/>
          </a:xfrm>
          <a:prstGeom prst="rect">
            <a:avLst/>
          </a:prstGeom>
        </p:spPr>
      </p:pic>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pic>
        <p:nvPicPr>
          <p:cNvPr id="7" name="Graphic 6" descr="Play">
            <a:extLst>
              <a:ext uri="{FF2B5EF4-FFF2-40B4-BE49-F238E27FC236}">
                <a16:creationId xmlns:a16="http://schemas.microsoft.com/office/drawing/2014/main" id="{C56705CA-D134-40EE-9736-C349EAA0A90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38800" y="2971800"/>
            <a:ext cx="914400" cy="914400"/>
          </a:xfrm>
          <a:prstGeom prst="rect">
            <a:avLst/>
          </a:prstGeom>
        </p:spPr>
      </p:pic>
      <p:sp>
        <p:nvSpPr>
          <p:cNvPr id="12" name="TextBox 11">
            <a:extLst>
              <a:ext uri="{FF2B5EF4-FFF2-40B4-BE49-F238E27FC236}">
                <a16:creationId xmlns:a16="http://schemas.microsoft.com/office/drawing/2014/main" id="{899234E7-1C6A-B842-BD81-ABACC99672E6}"/>
              </a:ext>
            </a:extLst>
          </p:cNvPr>
          <p:cNvSpPr txBox="1"/>
          <p:nvPr/>
        </p:nvSpPr>
        <p:spPr>
          <a:xfrm>
            <a:off x="475200" y="505180"/>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Supporting decision-making</a:t>
            </a:r>
          </a:p>
        </p:txBody>
      </p:sp>
      <p:pic>
        <p:nvPicPr>
          <p:cNvPr id="2" name="Online Media 1" title="Family Conversations">
            <a:hlinkClick r:id="" action="ppaction://media"/>
            <a:extLst>
              <a:ext uri="{FF2B5EF4-FFF2-40B4-BE49-F238E27FC236}">
                <a16:creationId xmlns:a16="http://schemas.microsoft.com/office/drawing/2014/main" id="{1ECC484B-BDD1-4FB5-94D5-7B0F9836818D}"/>
              </a:ext>
            </a:extLst>
          </p:cNvPr>
          <p:cNvPicPr>
            <a:picLocks noRot="1" noChangeAspect="1"/>
          </p:cNvPicPr>
          <p:nvPr>
            <a:videoFile r:link="rId1"/>
          </p:nvPr>
        </p:nvPicPr>
        <p:blipFill>
          <a:blip r:embed="rId8"/>
          <a:stretch>
            <a:fillRect/>
          </a:stretch>
        </p:blipFill>
        <p:spPr>
          <a:xfrm>
            <a:off x="2284134" y="1729837"/>
            <a:ext cx="7667069" cy="4312726"/>
          </a:xfrm>
          <a:prstGeom prst="rect">
            <a:avLst/>
          </a:prstGeom>
        </p:spPr>
      </p:pic>
    </p:spTree>
    <p:extLst>
      <p:ext uri="{BB962C8B-B14F-4D97-AF65-F5344CB8AC3E}">
        <p14:creationId xmlns:p14="http://schemas.microsoft.com/office/powerpoint/2010/main" val="395774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9977688-41E6-1B45-87B2-5DE4B25D05A3}"/>
              </a:ext>
            </a:extLst>
          </p:cNvPr>
          <p:cNvSpPr txBox="1">
            <a:spLocks/>
          </p:cNvSpPr>
          <p:nvPr/>
        </p:nvSpPr>
        <p:spPr>
          <a:xfrm>
            <a:off x="396001" y="1404000"/>
            <a:ext cx="5145818" cy="1588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r>
              <a:rPr lang="en-US" sz="4900" b="1">
                <a:solidFill>
                  <a:schemeClr val="bg1"/>
                </a:solidFill>
                <a:latin typeface="Lato" panose="020F0502020204030203"/>
                <a:cs typeface="Arial"/>
              </a:rPr>
              <a:t>Careers </a:t>
            </a:r>
          </a:p>
          <a:p>
            <a:pPr>
              <a:lnSpc>
                <a:spcPts val="5880"/>
              </a:lnSpc>
            </a:pPr>
            <a:r>
              <a:rPr lang="en-US" sz="4900" b="1" dirty="0">
                <a:solidFill>
                  <a:schemeClr val="bg1"/>
                </a:solidFill>
                <a:latin typeface="Lato" panose="020F0502020204030203"/>
                <a:cs typeface="Arial"/>
              </a:rPr>
              <a:t>decision-making</a:t>
            </a:r>
            <a:endParaRPr lang="en-US" sz="4900" b="1" dirty="0">
              <a:solidFill>
                <a:schemeClr val="bg1"/>
              </a:solidFill>
              <a:latin typeface="Lato" panose="020F0502020204030203"/>
              <a:ea typeface="Lato"/>
              <a:cs typeface="Arial"/>
            </a:endParaRPr>
          </a:p>
          <a:p>
            <a:pPr>
              <a:lnSpc>
                <a:spcPts val="5880"/>
              </a:lnSpc>
            </a:pPr>
            <a:r>
              <a:rPr lang="en-US" sz="4900" b="1" dirty="0">
                <a:solidFill>
                  <a:schemeClr val="bg1"/>
                </a:solidFill>
                <a:latin typeface="Lato" panose="020F0502020204030203"/>
                <a:cs typeface="Arial" panose="020B0604020202020204" pitchFamily="34" charset="0"/>
              </a:rPr>
              <a:t>how can we help?</a:t>
            </a:r>
          </a:p>
        </p:txBody>
      </p:sp>
      <p:pic>
        <p:nvPicPr>
          <p:cNvPr id="6" name="Picture 5">
            <a:extLst>
              <a:ext uri="{FF2B5EF4-FFF2-40B4-BE49-F238E27FC236}">
                <a16:creationId xmlns:a16="http://schemas.microsoft.com/office/drawing/2014/main" id="{F3FC99A4-E57A-A04C-BA4E-1D06AC7E934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6000" y="0"/>
            <a:ext cx="6096000" cy="7764381"/>
          </a:xfrm>
          <a:prstGeom prst="rect">
            <a:avLst/>
          </a:prstGeom>
        </p:spPr>
      </p:pic>
      <p:pic>
        <p:nvPicPr>
          <p:cNvPr id="5" name="Picture 4" descr="A red and white sign&#10;&#10;Description automatically generated with low confidence">
            <a:extLst>
              <a:ext uri="{FF2B5EF4-FFF2-40B4-BE49-F238E27FC236}">
                <a16:creationId xmlns:a16="http://schemas.microsoft.com/office/drawing/2014/main" id="{61758505-D5DD-AB4A-82D0-9E059732088C}"/>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8" name="Picture 7">
            <a:extLst>
              <a:ext uri="{FF2B5EF4-FFF2-40B4-BE49-F238E27FC236}">
                <a16:creationId xmlns:a16="http://schemas.microsoft.com/office/drawing/2014/main" id="{E1A83BD4-4F09-3A40-9B48-9E1F7C8E4862}"/>
              </a:ext>
            </a:extLst>
          </p:cNvPr>
          <p:cNvPicPr>
            <a:picLocks noChangeAspect="1"/>
          </p:cNvPicPr>
          <p:nvPr/>
        </p:nvPicPr>
        <p:blipFill>
          <a:blip r:embed="rId4"/>
          <a:stretch>
            <a:fillRect/>
          </a:stretch>
        </p:blipFill>
        <p:spPr>
          <a:xfrm>
            <a:off x="9896257" y="341973"/>
            <a:ext cx="1917496" cy="836555"/>
          </a:xfrm>
          <a:prstGeom prst="rect">
            <a:avLst/>
          </a:prstGeom>
        </p:spPr>
      </p:pic>
    </p:spTree>
    <p:extLst>
      <p:ext uri="{BB962C8B-B14F-4D97-AF65-F5344CB8AC3E}">
        <p14:creationId xmlns:p14="http://schemas.microsoft.com/office/powerpoint/2010/main" val="406317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32688C4-219F-4442-A33D-2BD0F9BF09AA}"/>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10;&#10;Description automatically generated">
            <a:extLst>
              <a:ext uri="{FF2B5EF4-FFF2-40B4-BE49-F238E27FC236}">
                <a16:creationId xmlns:a16="http://schemas.microsoft.com/office/drawing/2014/main" id="{A3E89322-8D4F-8A45-BEBE-F397B377C473}"/>
              </a:ext>
            </a:extLst>
          </p:cNvPr>
          <p:cNvPicPr>
            <a:picLocks noChangeAspect="1"/>
          </p:cNvPicPr>
          <p:nvPr/>
        </p:nvPicPr>
        <p:blipFill>
          <a:blip r:embed="rId3"/>
          <a:stretch>
            <a:fillRect/>
          </a:stretch>
        </p:blipFill>
        <p:spPr>
          <a:xfrm>
            <a:off x="9896258" y="341973"/>
            <a:ext cx="1917495" cy="776208"/>
          </a:xfrm>
          <a:prstGeom prst="rect">
            <a:avLst/>
          </a:prstGeom>
        </p:spPr>
      </p:pic>
      <p:pic>
        <p:nvPicPr>
          <p:cNvPr id="12" name="Picture 11" descr="A red and white sign&#10;&#10;Description automatically generated with low confidence">
            <a:extLst>
              <a:ext uri="{FF2B5EF4-FFF2-40B4-BE49-F238E27FC236}">
                <a16:creationId xmlns:a16="http://schemas.microsoft.com/office/drawing/2014/main" id="{A7C0B5D7-C04D-E440-8E23-D768FA75A077}"/>
              </a:ext>
            </a:extLst>
          </p:cNvPr>
          <p:cNvPicPr>
            <a:picLocks noChangeAspect="1"/>
          </p:cNvPicPr>
          <p:nvPr/>
        </p:nvPicPr>
        <p:blipFill>
          <a:blip r:embed="rId4"/>
          <a:stretch>
            <a:fillRect/>
          </a:stretch>
        </p:blipFill>
        <p:spPr>
          <a:xfrm>
            <a:off x="8239959" y="239062"/>
            <a:ext cx="1201327" cy="841607"/>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269820" y="1617663"/>
            <a:ext cx="8740775" cy="460375"/>
          </a:xfrm>
        </p:spPr>
        <p:txBody>
          <a:bodyPr numCol="2" spcCol="360000">
            <a:noAutofit/>
          </a:bodyPr>
          <a:lstStyle/>
          <a:p>
            <a:pPr marL="0" lvl="0" indent="0">
              <a:lnSpc>
                <a:spcPct val="115000"/>
              </a:lnSpc>
              <a:buNone/>
            </a:pPr>
            <a:r>
              <a:rPr lang="en-GB" sz="2800" b="1">
                <a:solidFill>
                  <a:srgbClr val="09AFA9"/>
                </a:solidFill>
                <a:latin typeface="Lato" panose="020F0502020204030203"/>
                <a:cs typeface="Arial" panose="020B0604020202020204" pitchFamily="34" charset="0"/>
              </a:rPr>
              <a:t>Our careers programme</a:t>
            </a:r>
            <a:br>
              <a:rPr lang="en-GB" sz="1800" b="1">
                <a:solidFill>
                  <a:srgbClr val="09AFA9"/>
                </a:solidFill>
                <a:latin typeface="Lato" panose="020F0502020204030203"/>
                <a:cs typeface="Arial" panose="020B0604020202020204" pitchFamily="34" charset="0"/>
              </a:rPr>
            </a:br>
            <a:endParaRPr lang="en-US" sz="1200">
              <a:solidFill>
                <a:srgbClr val="09AFA9"/>
              </a:solidFill>
              <a:latin typeface="Lato" panose="020F0502020204030203"/>
              <a:cs typeface="Arial" panose="020B0604020202020204" pitchFamily="34" charset="0"/>
            </a:endParaRPr>
          </a:p>
        </p:txBody>
      </p:sp>
      <p:sp>
        <p:nvSpPr>
          <p:cNvPr id="11" name="TextBox 10">
            <a:extLst>
              <a:ext uri="{FF2B5EF4-FFF2-40B4-BE49-F238E27FC236}">
                <a16:creationId xmlns:a16="http://schemas.microsoft.com/office/drawing/2014/main" id="{9F8298B4-8B4E-3441-8227-B57F8D724E58}"/>
              </a:ext>
            </a:extLst>
          </p:cNvPr>
          <p:cNvSpPr txBox="1"/>
          <p:nvPr/>
        </p:nvSpPr>
        <p:spPr>
          <a:xfrm>
            <a:off x="475200" y="385260"/>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The support we offer</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397040" y="2391580"/>
            <a:ext cx="9489818" cy="2626104"/>
          </a:xfrm>
          <a:prstGeom prst="rect">
            <a:avLst/>
          </a:prstGeom>
          <a:noFill/>
        </p:spPr>
        <p:txBody>
          <a:bodyPr wrap="square" rtlCol="0">
            <a:spAutoFit/>
          </a:bodyPr>
          <a:lstStyle/>
          <a:p>
            <a:pPr lvl="0">
              <a:lnSpc>
                <a:spcPts val="2400"/>
              </a:lnSpc>
            </a:pPr>
            <a:r>
              <a:rPr lang="en-GB" sz="2000">
                <a:solidFill>
                  <a:srgbClr val="575757"/>
                </a:solidFill>
                <a:latin typeface="Calibri" panose="020F0502020204030204" pitchFamily="34" charset="0"/>
                <a:cs typeface="Calibri" panose="020F0502020204030204" pitchFamily="34" charset="0"/>
              </a:rPr>
              <a:t>Consider inserting here: </a:t>
            </a:r>
          </a:p>
          <a:p>
            <a:pPr marL="368300" lvl="2" indent="-355600">
              <a:lnSpc>
                <a:spcPts val="2400"/>
              </a:lnSpc>
              <a:buFont typeface="Arial" panose="020B0604020202020204" pitchFamily="34" charset="0"/>
              <a:buChar char="•"/>
            </a:pPr>
            <a:r>
              <a:rPr lang="en-GB" sz="2000">
                <a:solidFill>
                  <a:srgbClr val="575757"/>
                </a:solidFill>
                <a:effectLst/>
                <a:latin typeface="Calibri" panose="020F0502020204030204" pitchFamily="34" charset="0"/>
                <a:ea typeface="Calibri" panose="020F0502020204030204" pitchFamily="34" charset="0"/>
                <a:cs typeface="Calibri" panose="020F0502020204030204" pitchFamily="34" charset="0"/>
              </a:rPr>
              <a:t>The careers programme planned for that year group, plus a snapshot of the whole institution programme so parents can see the long term support available (where applicable include your virtual offer)</a:t>
            </a:r>
          </a:p>
          <a:p>
            <a:pPr marL="368300" lvl="2" indent="-355600">
              <a:lnSpc>
                <a:spcPts val="2400"/>
              </a:lnSpc>
              <a:buFont typeface="Arial" panose="020B0604020202020204" pitchFamily="34" charset="0"/>
              <a:buChar char="•"/>
            </a:pPr>
            <a:r>
              <a:rPr lang="en-GB" sz="2000">
                <a:solidFill>
                  <a:srgbClr val="575757"/>
                </a:solidFill>
                <a:effectLst/>
                <a:latin typeface="Calibri" panose="020F0502020204030204" pitchFamily="34" charset="0"/>
                <a:ea typeface="Calibri" panose="020F0502020204030204" pitchFamily="34" charset="0"/>
                <a:cs typeface="Calibri" panose="020F0502020204030204" pitchFamily="34" charset="0"/>
              </a:rPr>
              <a:t>An explanation of/examples of your careers programme name or branding so parents know what to look out for on leaflets, presentations and letters that come home</a:t>
            </a:r>
          </a:p>
          <a:p>
            <a:pPr lvl="0">
              <a:lnSpc>
                <a:spcPct val="115000"/>
              </a:lnSpc>
            </a:pPr>
            <a:endParaRPr lang="en-GB" sz="2000">
              <a:latin typeface="Calibri" panose="020F0502020204030204" pitchFamily="34" charset="0"/>
              <a:cs typeface="Calibri" panose="020F0502020204030204" pitchFamily="34" charset="0"/>
            </a:endParaRPr>
          </a:p>
          <a:p>
            <a:pPr lvl="0">
              <a:lnSpc>
                <a:spcPct val="115000"/>
              </a:lnSpc>
            </a:pPr>
            <a:endParaRPr lang="en-GB" sz="2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456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F99FA4-945B-1246-99A0-9ED27C86662D}"/>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ext&#10;&#10;Description automatically generated">
            <a:extLst>
              <a:ext uri="{FF2B5EF4-FFF2-40B4-BE49-F238E27FC236}">
                <a16:creationId xmlns:a16="http://schemas.microsoft.com/office/drawing/2014/main" id="{E1DBFE77-2F67-E64A-B64A-8F1ECD119421}"/>
              </a:ext>
            </a:extLst>
          </p:cNvPr>
          <p:cNvPicPr>
            <a:picLocks noChangeAspect="1"/>
          </p:cNvPicPr>
          <p:nvPr/>
        </p:nvPicPr>
        <p:blipFill>
          <a:blip r:embed="rId3"/>
          <a:stretch>
            <a:fillRect/>
          </a:stretch>
        </p:blipFill>
        <p:spPr>
          <a:xfrm>
            <a:off x="9896258" y="341973"/>
            <a:ext cx="1917495" cy="776208"/>
          </a:xfrm>
          <a:prstGeom prst="rect">
            <a:avLst/>
          </a:prstGeom>
        </p:spPr>
      </p:pic>
      <p:pic>
        <p:nvPicPr>
          <p:cNvPr id="12" name="Picture 11" descr="A red and white sign&#10;&#10;Description automatically generated with low confidence">
            <a:extLst>
              <a:ext uri="{FF2B5EF4-FFF2-40B4-BE49-F238E27FC236}">
                <a16:creationId xmlns:a16="http://schemas.microsoft.com/office/drawing/2014/main" id="{D4D6C2FD-3EA0-0745-B2D1-D5D95D5A1D67}"/>
              </a:ext>
            </a:extLst>
          </p:cNvPr>
          <p:cNvPicPr>
            <a:picLocks noChangeAspect="1"/>
          </p:cNvPicPr>
          <p:nvPr/>
        </p:nvPicPr>
        <p:blipFill>
          <a:blip r:embed="rId4"/>
          <a:stretch>
            <a:fillRect/>
          </a:stretch>
        </p:blipFill>
        <p:spPr>
          <a:xfrm>
            <a:off x="8239959" y="239062"/>
            <a:ext cx="1201327" cy="841607"/>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04732" y="1587500"/>
            <a:ext cx="12192000" cy="515938"/>
          </a:xfrm>
        </p:spPr>
        <p:txBody>
          <a:bodyPr numCol="2" spcCol="360000">
            <a:noAutofit/>
          </a:bodyPr>
          <a:lstStyle/>
          <a:p>
            <a:pPr marL="0" lvl="0" indent="0" algn="l">
              <a:lnSpc>
                <a:spcPct val="115000"/>
              </a:lnSpc>
              <a:buNone/>
            </a:pPr>
            <a:r>
              <a:rPr lang="en-GB" sz="2800" b="1">
                <a:solidFill>
                  <a:srgbClr val="09AFA9"/>
                </a:solidFill>
                <a:latin typeface="Lato" panose="020F0502020204030203"/>
                <a:cs typeface="Arial" panose="020B0604020202020204" pitchFamily="34" charset="0"/>
              </a:rPr>
              <a:t>Who can help you and your child</a:t>
            </a:r>
            <a:br>
              <a:rPr lang="en-GB" sz="1800" b="1">
                <a:solidFill>
                  <a:srgbClr val="09AFA9"/>
                </a:solidFill>
                <a:latin typeface="Lato" panose="020F0502020204030203"/>
                <a:cs typeface="Arial" panose="020B0604020202020204" pitchFamily="34" charset="0"/>
              </a:rPr>
            </a:br>
            <a:endParaRPr lang="en-US" sz="1200">
              <a:solidFill>
                <a:srgbClr val="09AF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475200" y="2391580"/>
            <a:ext cx="9122974" cy="2672270"/>
          </a:xfrm>
          <a:prstGeom prst="rect">
            <a:avLst/>
          </a:prstGeom>
          <a:noFill/>
        </p:spPr>
        <p:txBody>
          <a:bodyPr wrap="square" rtlCol="0">
            <a:spAutoFit/>
          </a:bodyPr>
          <a:lstStyle/>
          <a:p>
            <a:pPr lvl="0">
              <a:lnSpc>
                <a:spcPts val="2400"/>
              </a:lnSpc>
            </a:pPr>
            <a:r>
              <a:rPr lang="en-GB" sz="2000">
                <a:solidFill>
                  <a:srgbClr val="575757"/>
                </a:solidFill>
                <a:latin typeface="Calibri" panose="020F0502020204030204" pitchFamily="34" charset="0"/>
                <a:cs typeface="Calibri" panose="020F0502020204030204" pitchFamily="34" charset="0"/>
              </a:rPr>
              <a:t>Consider inserting here: </a:t>
            </a:r>
          </a:p>
          <a:p>
            <a:pPr marL="357188" lvl="2" indent="-344488">
              <a:lnSpc>
                <a:spcPts val="2400"/>
              </a:lnSpc>
              <a:buFont typeface="Arial" panose="020B0604020202020204" pitchFamily="34" charset="0"/>
              <a:buChar char="•"/>
            </a:pPr>
            <a:r>
              <a:rPr lang="en-GB" sz="2000">
                <a:solidFill>
                  <a:srgbClr val="575757"/>
                </a:solidFill>
                <a:effectLst/>
                <a:latin typeface="Calibri" panose="020F0502020204030204" pitchFamily="34" charset="0"/>
                <a:ea typeface="Calibri" panose="020F0502020204030204" pitchFamily="34" charset="0"/>
                <a:cs typeface="Calibri" panose="020F0502020204030204" pitchFamily="34" charset="0"/>
              </a:rPr>
              <a:t>An introduction to key staff that they can talk to about their child’s options including the Careers Leader and Careers Adviser(s), plus the role form tutors and subject teachers play</a:t>
            </a:r>
          </a:p>
          <a:p>
            <a:pPr marL="357188" lvl="2" indent="-344488">
              <a:lnSpc>
                <a:spcPts val="2400"/>
              </a:lnSpc>
              <a:buFont typeface="Arial" panose="020B0604020202020204" pitchFamily="34" charset="0"/>
              <a:buChar char="•"/>
            </a:pPr>
            <a:r>
              <a:rPr lang="en-GB" sz="2000">
                <a:solidFill>
                  <a:srgbClr val="575757"/>
                </a:solidFill>
                <a:latin typeface="Calibri" panose="020F0502020204030204" pitchFamily="34" charset="0"/>
                <a:ea typeface="Calibri" panose="020F0502020204030204" pitchFamily="34" charset="0"/>
                <a:cs typeface="Calibri" panose="020F0502020204030204" pitchFamily="34" charset="0"/>
              </a:rPr>
              <a:t>It can make it more personal to include a little bio and photo of each member of staff involved in careers provision</a:t>
            </a:r>
            <a:endParaRPr lang="en-GB" sz="2000">
              <a:solidFill>
                <a:srgbClr val="575757"/>
              </a:solidFill>
              <a:effectLst/>
              <a:latin typeface="Calibri" panose="020F0502020204030204" pitchFamily="34" charset="0"/>
              <a:ea typeface="Calibri" panose="020F0502020204030204" pitchFamily="34" charset="0"/>
              <a:cs typeface="Calibri" panose="020F0502020204030204" pitchFamily="34" charset="0"/>
            </a:endParaRPr>
          </a:p>
          <a:p>
            <a:pPr lvl="0">
              <a:lnSpc>
                <a:spcPct val="115000"/>
              </a:lnSpc>
            </a:pPr>
            <a:endParaRPr lang="en-GB" sz="2000">
              <a:latin typeface="Calibri" panose="020F0502020204030204" pitchFamily="34" charset="0"/>
              <a:cs typeface="Calibri" panose="020F0502020204030204" pitchFamily="34" charset="0"/>
            </a:endParaRPr>
          </a:p>
          <a:p>
            <a:pPr lvl="0">
              <a:lnSpc>
                <a:spcPct val="115000"/>
              </a:lnSpc>
            </a:pPr>
            <a:endParaRPr lang="en-GB" sz="200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9592AB9A-9CB0-FA44-B28C-8C0E659098D7}"/>
              </a:ext>
            </a:extLst>
          </p:cNvPr>
          <p:cNvSpPr txBox="1"/>
          <p:nvPr/>
        </p:nvSpPr>
        <p:spPr>
          <a:xfrm>
            <a:off x="475200" y="400250"/>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The support we offer</a:t>
            </a:r>
          </a:p>
        </p:txBody>
      </p:sp>
    </p:spTree>
    <p:extLst>
      <p:ext uri="{BB962C8B-B14F-4D97-AF65-F5344CB8AC3E}">
        <p14:creationId xmlns:p14="http://schemas.microsoft.com/office/powerpoint/2010/main" val="4074306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3E78AA-F363-FE4D-80D2-13D2B8CE6F09}"/>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ext&#10;&#10;Description automatically generated">
            <a:extLst>
              <a:ext uri="{FF2B5EF4-FFF2-40B4-BE49-F238E27FC236}">
                <a16:creationId xmlns:a16="http://schemas.microsoft.com/office/drawing/2014/main" id="{0D9BFDB7-980F-5347-85D4-0007D1D7970A}"/>
              </a:ext>
            </a:extLst>
          </p:cNvPr>
          <p:cNvPicPr>
            <a:picLocks noChangeAspect="1"/>
          </p:cNvPicPr>
          <p:nvPr/>
        </p:nvPicPr>
        <p:blipFill>
          <a:blip r:embed="rId3"/>
          <a:stretch>
            <a:fillRect/>
          </a:stretch>
        </p:blipFill>
        <p:spPr>
          <a:xfrm>
            <a:off x="9896258" y="341973"/>
            <a:ext cx="1917495" cy="776208"/>
          </a:xfrm>
          <a:prstGeom prst="rect">
            <a:avLst/>
          </a:prstGeom>
        </p:spPr>
      </p:pic>
      <p:pic>
        <p:nvPicPr>
          <p:cNvPr id="12" name="Picture 11" descr="A red and white sign&#10;&#10;Description automatically generated with low confidence">
            <a:extLst>
              <a:ext uri="{FF2B5EF4-FFF2-40B4-BE49-F238E27FC236}">
                <a16:creationId xmlns:a16="http://schemas.microsoft.com/office/drawing/2014/main" id="{B523272B-A956-BB4B-B830-0473B999EEF4}"/>
              </a:ext>
            </a:extLst>
          </p:cNvPr>
          <p:cNvPicPr>
            <a:picLocks noChangeAspect="1"/>
          </p:cNvPicPr>
          <p:nvPr/>
        </p:nvPicPr>
        <p:blipFill>
          <a:blip r:embed="rId4"/>
          <a:stretch>
            <a:fillRect/>
          </a:stretch>
        </p:blipFill>
        <p:spPr>
          <a:xfrm>
            <a:off x="8239959" y="239062"/>
            <a:ext cx="1201327" cy="841607"/>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04732" y="1631950"/>
            <a:ext cx="12822238" cy="460375"/>
          </a:xfrm>
        </p:spPr>
        <p:txBody>
          <a:bodyPr numCol="2" spcCol="360000">
            <a:noAutofit/>
          </a:bodyPr>
          <a:lstStyle/>
          <a:p>
            <a:pPr marL="0" lvl="0" indent="0" algn="l">
              <a:lnSpc>
                <a:spcPct val="115000"/>
              </a:lnSpc>
              <a:buNone/>
            </a:pPr>
            <a:r>
              <a:rPr lang="en-GB" sz="2800" b="1">
                <a:solidFill>
                  <a:srgbClr val="09AFA9"/>
                </a:solidFill>
                <a:latin typeface="Lato" panose="020F0502020204030203"/>
                <a:cs typeface="Arial" panose="020B0604020202020204" pitchFamily="34" charset="0"/>
              </a:rPr>
              <a:t>Information we provide</a:t>
            </a:r>
            <a:br>
              <a:rPr lang="en-GB" sz="1800" b="1">
                <a:solidFill>
                  <a:srgbClr val="09AFA9"/>
                </a:solidFill>
                <a:latin typeface="Lato" panose="020F0502020204030203"/>
                <a:cs typeface="Arial" panose="020B0604020202020204" pitchFamily="34" charset="0"/>
              </a:rPr>
            </a:br>
            <a:endParaRPr lang="en-US" sz="1200">
              <a:solidFill>
                <a:srgbClr val="09AF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345025" y="2405993"/>
            <a:ext cx="8844678" cy="2364493"/>
          </a:xfrm>
          <a:prstGeom prst="rect">
            <a:avLst/>
          </a:prstGeom>
          <a:noFill/>
        </p:spPr>
        <p:txBody>
          <a:bodyPr wrap="square" rtlCol="0">
            <a:spAutoFit/>
          </a:bodyPr>
          <a:lstStyle/>
          <a:p>
            <a:pPr lvl="0">
              <a:lnSpc>
                <a:spcPct val="115000"/>
              </a:lnSpc>
            </a:pPr>
            <a:r>
              <a:rPr lang="en-GB" sz="2000">
                <a:solidFill>
                  <a:srgbClr val="575757"/>
                </a:solidFill>
                <a:latin typeface="Calibri" panose="020F0502020204030204" pitchFamily="34" charset="0"/>
                <a:cs typeface="Calibri" panose="020F0502020204030204" pitchFamily="34" charset="0"/>
              </a:rPr>
              <a:t>Consider inserting here: </a:t>
            </a:r>
          </a:p>
          <a:p>
            <a:pPr marL="357188" lvl="2" indent="-344488">
              <a:buFont typeface="Arial" panose="020B0604020202020204" pitchFamily="34" charset="0"/>
              <a:buChar char="•"/>
            </a:pPr>
            <a:r>
              <a:rPr lang="en-GB" sz="2000">
                <a:solidFill>
                  <a:srgbClr val="575757"/>
                </a:solidFill>
                <a:effectLst/>
                <a:latin typeface="Calibri" panose="020F0502020204030204" pitchFamily="34" charset="0"/>
                <a:ea typeface="Calibri" panose="020F0502020204030204" pitchFamily="34" charset="0"/>
                <a:cs typeface="Calibri" panose="020F0502020204030204" pitchFamily="34" charset="0"/>
              </a:rPr>
              <a:t>What information is provided by the school/college and where to find it including website, careers page/portal, LMI tools, paid for services bought into by the institution that parents can access, any information provided by partner organisations and employers</a:t>
            </a:r>
          </a:p>
          <a:p>
            <a:pPr lvl="0">
              <a:lnSpc>
                <a:spcPct val="115000"/>
              </a:lnSpc>
            </a:pPr>
            <a:endParaRPr lang="en-GB" sz="2000">
              <a:latin typeface="Calibri" panose="020F0502020204030204" pitchFamily="34" charset="0"/>
              <a:cs typeface="Calibri" panose="020F0502020204030204" pitchFamily="34" charset="0"/>
            </a:endParaRPr>
          </a:p>
          <a:p>
            <a:pPr lvl="0">
              <a:lnSpc>
                <a:spcPct val="115000"/>
              </a:lnSpc>
            </a:pPr>
            <a:endParaRPr lang="en-GB" sz="200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0366254B-E10B-1A4F-8624-D0747BCF19C3}"/>
              </a:ext>
            </a:extLst>
          </p:cNvPr>
          <p:cNvSpPr txBox="1"/>
          <p:nvPr/>
        </p:nvSpPr>
        <p:spPr>
          <a:xfrm>
            <a:off x="475200" y="385260"/>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The support we offer</a:t>
            </a:r>
          </a:p>
        </p:txBody>
      </p:sp>
    </p:spTree>
    <p:extLst>
      <p:ext uri="{BB962C8B-B14F-4D97-AF65-F5344CB8AC3E}">
        <p14:creationId xmlns:p14="http://schemas.microsoft.com/office/powerpoint/2010/main" val="1784585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DD06825-8664-7A45-8F49-A5C95199ACF9}"/>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text&#10;&#10;Description automatically generated">
            <a:extLst>
              <a:ext uri="{FF2B5EF4-FFF2-40B4-BE49-F238E27FC236}">
                <a16:creationId xmlns:a16="http://schemas.microsoft.com/office/drawing/2014/main" id="{7D02B680-8CB4-1440-B0C6-A5375368A72B}"/>
              </a:ext>
            </a:extLst>
          </p:cNvPr>
          <p:cNvPicPr>
            <a:picLocks noChangeAspect="1"/>
          </p:cNvPicPr>
          <p:nvPr/>
        </p:nvPicPr>
        <p:blipFill>
          <a:blip r:embed="rId3"/>
          <a:stretch>
            <a:fillRect/>
          </a:stretch>
        </p:blipFill>
        <p:spPr>
          <a:xfrm>
            <a:off x="9896258" y="341973"/>
            <a:ext cx="1917495" cy="776208"/>
          </a:xfrm>
          <a:prstGeom prst="rect">
            <a:avLst/>
          </a:prstGeom>
        </p:spPr>
      </p:pic>
      <p:pic>
        <p:nvPicPr>
          <p:cNvPr id="16" name="Picture 15" descr="A red and white sign&#10;&#10;Description automatically generated with low confidence">
            <a:extLst>
              <a:ext uri="{FF2B5EF4-FFF2-40B4-BE49-F238E27FC236}">
                <a16:creationId xmlns:a16="http://schemas.microsoft.com/office/drawing/2014/main" id="{3A1DE611-8B5F-2D4B-83A6-A8CF087C2792}"/>
              </a:ext>
            </a:extLst>
          </p:cNvPr>
          <p:cNvPicPr>
            <a:picLocks noChangeAspect="1"/>
          </p:cNvPicPr>
          <p:nvPr/>
        </p:nvPicPr>
        <p:blipFill>
          <a:blip r:embed="rId4"/>
          <a:stretch>
            <a:fillRect/>
          </a:stretch>
        </p:blipFill>
        <p:spPr>
          <a:xfrm>
            <a:off x="8239959" y="239062"/>
            <a:ext cx="1201327" cy="841607"/>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287675" y="1585913"/>
            <a:ext cx="11979275" cy="460375"/>
          </a:xfrm>
        </p:spPr>
        <p:txBody>
          <a:bodyPr numCol="2" spcCol="360000">
            <a:noAutofit/>
          </a:bodyPr>
          <a:lstStyle/>
          <a:p>
            <a:pPr marL="0" lvl="0" indent="0" algn="l">
              <a:lnSpc>
                <a:spcPct val="115000"/>
              </a:lnSpc>
              <a:buNone/>
            </a:pPr>
            <a:r>
              <a:rPr lang="en-GB" sz="2800" b="1">
                <a:solidFill>
                  <a:srgbClr val="09AFA9"/>
                </a:solidFill>
                <a:latin typeface="Lato" panose="020F0502020204030203"/>
                <a:cs typeface="Arial" panose="020B0604020202020204" pitchFamily="34" charset="0"/>
              </a:rPr>
              <a:t>How we develop our programme</a:t>
            </a:r>
            <a:br>
              <a:rPr lang="en-GB" sz="1800" b="1">
                <a:solidFill>
                  <a:srgbClr val="09AFA9"/>
                </a:solidFill>
                <a:latin typeface="Lato" panose="020F0502020204030203"/>
                <a:cs typeface="Arial" panose="020B0604020202020204" pitchFamily="34" charset="0"/>
              </a:rPr>
            </a:br>
            <a:endParaRPr lang="en-US" sz="1200">
              <a:solidFill>
                <a:srgbClr val="09AF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320168" y="2359461"/>
            <a:ext cx="9003704" cy="1748940"/>
          </a:xfrm>
          <a:prstGeom prst="rect">
            <a:avLst/>
          </a:prstGeom>
          <a:noFill/>
        </p:spPr>
        <p:txBody>
          <a:bodyPr wrap="square" rtlCol="0">
            <a:spAutoFit/>
          </a:bodyPr>
          <a:lstStyle/>
          <a:p>
            <a:pPr lvl="0">
              <a:lnSpc>
                <a:spcPct val="115000"/>
              </a:lnSpc>
            </a:pPr>
            <a:r>
              <a:rPr lang="en-GB" sz="2000">
                <a:solidFill>
                  <a:srgbClr val="575757"/>
                </a:solidFill>
                <a:latin typeface="Calibri" panose="020F0502020204030204" pitchFamily="34" charset="0"/>
                <a:cs typeface="Calibri" panose="020F0502020204030204" pitchFamily="34" charset="0"/>
              </a:rPr>
              <a:t>Consider inserting here: </a:t>
            </a:r>
          </a:p>
          <a:p>
            <a:pPr marL="357188" lvl="2" indent="-344488">
              <a:buFont typeface="Arial" panose="020B0604020202020204" pitchFamily="34" charset="0"/>
              <a:buChar char="•"/>
            </a:pPr>
            <a:r>
              <a:rPr lang="en-GB" sz="2000">
                <a:solidFill>
                  <a:srgbClr val="575757"/>
                </a:solidFill>
                <a:effectLst/>
                <a:latin typeface="Calibri" panose="020F0502020204030204" pitchFamily="34" charset="0"/>
                <a:ea typeface="Calibri" panose="020F0502020204030204" pitchFamily="34" charset="0"/>
                <a:cs typeface="Calibri" panose="020F0502020204030204" pitchFamily="34" charset="0"/>
              </a:rPr>
              <a:t>How your institution captures student and parent feedback about careers, when parents can feed in their thoughts and how this informs planning</a:t>
            </a:r>
          </a:p>
          <a:p>
            <a:pPr lvl="0">
              <a:lnSpc>
                <a:spcPct val="115000"/>
              </a:lnSpc>
            </a:pPr>
            <a:endParaRPr lang="en-GB" sz="2000">
              <a:latin typeface="Calibri" panose="020F0502020204030204" pitchFamily="34" charset="0"/>
              <a:cs typeface="Calibri" panose="020F0502020204030204" pitchFamily="34" charset="0"/>
            </a:endParaRPr>
          </a:p>
          <a:p>
            <a:pPr lvl="0">
              <a:lnSpc>
                <a:spcPct val="115000"/>
              </a:lnSpc>
            </a:pPr>
            <a:endParaRPr lang="en-GB" sz="200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0B8B1EF1-67A0-0743-B66E-2ABC5F8C9058}"/>
              </a:ext>
            </a:extLst>
          </p:cNvPr>
          <p:cNvSpPr txBox="1"/>
          <p:nvPr/>
        </p:nvSpPr>
        <p:spPr>
          <a:xfrm>
            <a:off x="475200" y="385260"/>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The support we offer</a:t>
            </a:r>
          </a:p>
        </p:txBody>
      </p:sp>
    </p:spTree>
    <p:extLst>
      <p:ext uri="{BB962C8B-B14F-4D97-AF65-F5344CB8AC3E}">
        <p14:creationId xmlns:p14="http://schemas.microsoft.com/office/powerpoint/2010/main" val="2690274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E7FD51B-CF89-CF4C-BBF3-31AE5242D5D6}"/>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red and white sign&#10;&#10;Description automatically generated with low confidence">
            <a:extLst>
              <a:ext uri="{FF2B5EF4-FFF2-40B4-BE49-F238E27FC236}">
                <a16:creationId xmlns:a16="http://schemas.microsoft.com/office/drawing/2014/main" id="{422D0EC9-6E7C-FE45-9E70-911EE8FA571E}"/>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686A5662-2BE5-4441-ACFE-E9B413D32097}"/>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65826" y="1620838"/>
            <a:ext cx="9782175" cy="509587"/>
          </a:xfrm>
        </p:spPr>
        <p:txBody>
          <a:bodyPr numCol="2" spcCol="360000">
            <a:noAutofit/>
          </a:bodyPr>
          <a:lstStyle/>
          <a:p>
            <a:pPr marL="0" lvl="0" indent="0" algn="l">
              <a:lnSpc>
                <a:spcPct val="115000"/>
              </a:lnSpc>
              <a:buNone/>
            </a:pPr>
            <a:r>
              <a:rPr lang="en-GB" sz="2800" b="1">
                <a:solidFill>
                  <a:srgbClr val="09AFA9"/>
                </a:solidFill>
                <a:latin typeface="Arial" panose="020B0604020202020204" pitchFamily="34" charset="0"/>
                <a:cs typeface="Arial" panose="020B0604020202020204" pitchFamily="34" charset="0"/>
              </a:rPr>
              <a:t>What we’re going to cover </a:t>
            </a:r>
            <a:br>
              <a:rPr lang="en-GB" sz="1800" b="1">
                <a:solidFill>
                  <a:srgbClr val="09AFA9"/>
                </a:solidFill>
                <a:latin typeface="Arial" panose="020B0604020202020204" pitchFamily="34" charset="0"/>
                <a:cs typeface="Arial" panose="020B0604020202020204" pitchFamily="34" charset="0"/>
              </a:rPr>
            </a:br>
            <a:endParaRPr lang="en-US" sz="1200">
              <a:solidFill>
                <a:srgbClr val="09AFA9"/>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F8298B4-8B4E-3441-8227-B57F8D724E58}"/>
              </a:ext>
            </a:extLst>
          </p:cNvPr>
          <p:cNvSpPr txBox="1"/>
          <p:nvPr/>
        </p:nvSpPr>
        <p:spPr>
          <a:xfrm>
            <a:off x="469017" y="391859"/>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Welcome</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394066" y="2391449"/>
            <a:ext cx="8133151" cy="2173672"/>
          </a:xfrm>
          <a:prstGeom prst="rect">
            <a:avLst/>
          </a:prstGeom>
          <a:noFill/>
        </p:spPr>
        <p:txBody>
          <a:bodyPr wrap="square" rtlCol="0">
            <a:spAutoFit/>
          </a:bodyPr>
          <a:lstStyle/>
          <a:p>
            <a:pPr marL="342900" lvl="0" indent="-342900">
              <a:lnSpc>
                <a:spcPts val="2400"/>
              </a:lnSpc>
              <a:buFont typeface="Arial" panose="020B0604020202020204" pitchFamily="34" charset="0"/>
              <a:buChar char="•"/>
            </a:pPr>
            <a:r>
              <a:rPr lang="en-GB" sz="2000">
                <a:solidFill>
                  <a:srgbClr val="575757"/>
                </a:solidFill>
                <a:effectLst/>
                <a:latin typeface="Calibri" panose="020F0502020204030204" pitchFamily="34" charset="0"/>
                <a:ea typeface="Trebuchet MS" panose="020B0603020202020204" pitchFamily="34" charset="0"/>
                <a:cs typeface="Calibri" panose="020F0502020204030204" pitchFamily="34" charset="0"/>
              </a:rPr>
              <a:t>Introduction to education and careers options</a:t>
            </a:r>
          </a:p>
          <a:p>
            <a:pPr marL="342900" lvl="0" indent="-342900">
              <a:lnSpc>
                <a:spcPts val="2400"/>
              </a:lnSpc>
              <a:buFont typeface="Arial" panose="020B0604020202020204" pitchFamily="34" charset="0"/>
              <a:buChar char="•"/>
            </a:pPr>
            <a:r>
              <a:rPr lang="en-GB" sz="2000">
                <a:solidFill>
                  <a:srgbClr val="575757"/>
                </a:solidFill>
                <a:latin typeface="Calibri" panose="020F0502020204030204" pitchFamily="34" charset="0"/>
                <a:ea typeface="Trebuchet MS" panose="020B0603020202020204" pitchFamily="34" charset="0"/>
                <a:cs typeface="Calibri" panose="020F0502020204030204" pitchFamily="34" charset="0"/>
              </a:rPr>
              <a:t>How you can help your child make decisions that are right for them</a:t>
            </a:r>
          </a:p>
          <a:p>
            <a:pPr marL="342900" lvl="0" indent="-342900">
              <a:lnSpc>
                <a:spcPts val="2400"/>
              </a:lnSpc>
              <a:buFont typeface="Arial" panose="020B0604020202020204" pitchFamily="34" charset="0"/>
              <a:buChar char="•"/>
            </a:pPr>
            <a:r>
              <a:rPr lang="en-GB" sz="2000">
                <a:solidFill>
                  <a:srgbClr val="575757"/>
                </a:solidFill>
                <a:latin typeface="Calibri" panose="020F0502020204030204" pitchFamily="34" charset="0"/>
                <a:ea typeface="Trebuchet MS" panose="020B0603020202020204" pitchFamily="34" charset="0"/>
                <a:cs typeface="Calibri" panose="020F0502020204030204" pitchFamily="34" charset="0"/>
              </a:rPr>
              <a:t>The support we offer to help you and your child make decisions</a:t>
            </a:r>
          </a:p>
          <a:p>
            <a:pPr marL="342900" lvl="0" indent="-342900">
              <a:lnSpc>
                <a:spcPts val="2400"/>
              </a:lnSpc>
              <a:buFont typeface="Arial" panose="020B0604020202020204" pitchFamily="34" charset="0"/>
              <a:buChar char="•"/>
            </a:pPr>
            <a:r>
              <a:rPr lang="en-GB" sz="2000">
                <a:solidFill>
                  <a:srgbClr val="575757"/>
                </a:solidFill>
                <a:latin typeface="Calibri" panose="020F0502020204030204" pitchFamily="34" charset="0"/>
                <a:ea typeface="Trebuchet MS" panose="020B0603020202020204" pitchFamily="34" charset="0"/>
                <a:cs typeface="Calibri" panose="020F0502020204030204" pitchFamily="34" charset="0"/>
              </a:rPr>
              <a:t>Where you can find further information and support</a:t>
            </a:r>
          </a:p>
          <a:p>
            <a:pPr marL="342900" lvl="0" indent="-342900">
              <a:lnSpc>
                <a:spcPts val="2400"/>
              </a:lnSpc>
              <a:buFont typeface="Arial" panose="020B0604020202020204" pitchFamily="34" charset="0"/>
              <a:buChar char="•"/>
            </a:pPr>
            <a:r>
              <a:rPr lang="en-GB" sz="2000">
                <a:solidFill>
                  <a:srgbClr val="575757"/>
                </a:solidFill>
                <a:latin typeface="Calibri" panose="020F0502020204030204" pitchFamily="34" charset="0"/>
                <a:ea typeface="Trebuchet MS" panose="020B0603020202020204" pitchFamily="34" charset="0"/>
                <a:cs typeface="Calibri" panose="020F0502020204030204" pitchFamily="34" charset="0"/>
              </a:rPr>
              <a:t>Upcoming careers events and key contacts</a:t>
            </a:r>
          </a:p>
          <a:p>
            <a:pPr marL="342900" lvl="0" indent="-342900">
              <a:lnSpc>
                <a:spcPct val="115000"/>
              </a:lnSpc>
              <a:buFont typeface="Symbol" panose="05050102010706020507" pitchFamily="18" charset="2"/>
              <a:buChar char=""/>
            </a:pPr>
            <a:endParaRPr lang="en-GB" sz="1500">
              <a:solidFill>
                <a:srgbClr val="575757"/>
              </a:solidFill>
              <a:effectLst/>
              <a:latin typeface="Arial" panose="020B0604020202020204" pitchFamily="34" charset="0"/>
              <a:ea typeface="Trebuchet MS" panose="020B0603020202020204" pitchFamily="34" charset="0"/>
              <a:cs typeface="Arial" panose="020B0604020202020204" pitchFamily="34" charset="0"/>
            </a:endParaRPr>
          </a:p>
          <a:p>
            <a:endParaRPr lang="en-GB">
              <a:solidFill>
                <a:srgbClr val="27334A"/>
              </a:solidFill>
            </a:endParaRPr>
          </a:p>
        </p:txBody>
      </p:sp>
    </p:spTree>
    <p:extLst>
      <p:ext uri="{BB962C8B-B14F-4D97-AF65-F5344CB8AC3E}">
        <p14:creationId xmlns:p14="http://schemas.microsoft.com/office/powerpoint/2010/main" val="439910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9977688-41E6-1B45-87B2-5DE4B25D05A3}"/>
              </a:ext>
            </a:extLst>
          </p:cNvPr>
          <p:cNvSpPr txBox="1">
            <a:spLocks/>
          </p:cNvSpPr>
          <p:nvPr/>
        </p:nvSpPr>
        <p:spPr>
          <a:xfrm>
            <a:off x="396000" y="1404000"/>
            <a:ext cx="5384379" cy="1588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r>
              <a:rPr lang="en-US" sz="4900" b="1">
                <a:solidFill>
                  <a:schemeClr val="bg1"/>
                </a:solidFill>
                <a:latin typeface="Lato" panose="020F0502020204030203"/>
                <a:cs typeface="Arial"/>
              </a:rPr>
              <a:t>Careers </a:t>
            </a:r>
          </a:p>
          <a:p>
            <a:pPr>
              <a:lnSpc>
                <a:spcPts val="5880"/>
              </a:lnSpc>
            </a:pPr>
            <a:r>
              <a:rPr lang="en-US" sz="4900" b="1" dirty="0">
                <a:solidFill>
                  <a:schemeClr val="bg1"/>
                </a:solidFill>
                <a:latin typeface="Lato" panose="020F0502020204030203"/>
                <a:cs typeface="Arial"/>
              </a:rPr>
              <a:t>decision-making</a:t>
            </a:r>
            <a:endParaRPr lang="en-US" sz="4900" b="1" dirty="0">
              <a:solidFill>
                <a:schemeClr val="bg1"/>
              </a:solidFill>
              <a:latin typeface="Lato" panose="020F0502020204030203"/>
              <a:ea typeface="Lato"/>
              <a:cs typeface="Arial"/>
            </a:endParaRPr>
          </a:p>
          <a:p>
            <a:pPr>
              <a:lnSpc>
                <a:spcPts val="5880"/>
              </a:lnSpc>
            </a:pPr>
            <a:r>
              <a:rPr lang="en-US" sz="4900" b="1" dirty="0">
                <a:solidFill>
                  <a:schemeClr val="bg1"/>
                </a:solidFill>
                <a:latin typeface="Lato" panose="020F0502020204030203"/>
                <a:cs typeface="Arial" panose="020B0604020202020204" pitchFamily="34" charset="0"/>
              </a:rPr>
              <a:t>finding further information</a:t>
            </a:r>
          </a:p>
        </p:txBody>
      </p:sp>
      <p:pic>
        <p:nvPicPr>
          <p:cNvPr id="6" name="Picture 5">
            <a:extLst>
              <a:ext uri="{FF2B5EF4-FFF2-40B4-BE49-F238E27FC236}">
                <a16:creationId xmlns:a16="http://schemas.microsoft.com/office/drawing/2014/main" id="{AD2ABB76-27F9-DF4C-81D9-6D150133D26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6000" y="0"/>
            <a:ext cx="6096000" cy="7764381"/>
          </a:xfrm>
          <a:prstGeom prst="rect">
            <a:avLst/>
          </a:prstGeom>
        </p:spPr>
      </p:pic>
      <p:pic>
        <p:nvPicPr>
          <p:cNvPr id="5" name="Picture 4" descr="A red and white sign&#10;&#10;Description automatically generated with low confidence">
            <a:extLst>
              <a:ext uri="{FF2B5EF4-FFF2-40B4-BE49-F238E27FC236}">
                <a16:creationId xmlns:a16="http://schemas.microsoft.com/office/drawing/2014/main" id="{6EE9376B-D54E-394F-8AF1-39F74D9FDBDB}"/>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8" name="Picture 7">
            <a:extLst>
              <a:ext uri="{FF2B5EF4-FFF2-40B4-BE49-F238E27FC236}">
                <a16:creationId xmlns:a16="http://schemas.microsoft.com/office/drawing/2014/main" id="{F15BDCB2-B68C-954B-B801-331FD8AA1805}"/>
              </a:ext>
            </a:extLst>
          </p:cNvPr>
          <p:cNvPicPr>
            <a:picLocks noChangeAspect="1"/>
          </p:cNvPicPr>
          <p:nvPr/>
        </p:nvPicPr>
        <p:blipFill>
          <a:blip r:embed="rId4"/>
          <a:stretch>
            <a:fillRect/>
          </a:stretch>
        </p:blipFill>
        <p:spPr>
          <a:xfrm>
            <a:off x="9896257" y="341973"/>
            <a:ext cx="1917496" cy="836555"/>
          </a:xfrm>
          <a:prstGeom prst="rect">
            <a:avLst/>
          </a:prstGeom>
        </p:spPr>
      </p:pic>
    </p:spTree>
    <p:extLst>
      <p:ext uri="{BB962C8B-B14F-4D97-AF65-F5344CB8AC3E}">
        <p14:creationId xmlns:p14="http://schemas.microsoft.com/office/powerpoint/2010/main" val="1735752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FDE9BBB-95F2-254C-905D-6CCC7339817E}"/>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10;&#10;Description automatically generated">
            <a:extLst>
              <a:ext uri="{FF2B5EF4-FFF2-40B4-BE49-F238E27FC236}">
                <a16:creationId xmlns:a16="http://schemas.microsoft.com/office/drawing/2014/main" id="{E3BC04EA-5C5A-FB43-B3B5-C7A0F02F36CF}"/>
              </a:ext>
            </a:extLst>
          </p:cNvPr>
          <p:cNvPicPr>
            <a:picLocks noChangeAspect="1"/>
          </p:cNvPicPr>
          <p:nvPr/>
        </p:nvPicPr>
        <p:blipFill>
          <a:blip r:embed="rId3"/>
          <a:stretch>
            <a:fillRect/>
          </a:stretch>
        </p:blipFill>
        <p:spPr>
          <a:xfrm>
            <a:off x="9896258" y="341973"/>
            <a:ext cx="1917495" cy="776208"/>
          </a:xfrm>
          <a:prstGeom prst="rect">
            <a:avLst/>
          </a:prstGeom>
        </p:spPr>
      </p:pic>
      <p:pic>
        <p:nvPicPr>
          <p:cNvPr id="12" name="Picture 11" descr="A red and white sign&#10;&#10;Description automatically generated with low confidence">
            <a:extLst>
              <a:ext uri="{FF2B5EF4-FFF2-40B4-BE49-F238E27FC236}">
                <a16:creationId xmlns:a16="http://schemas.microsoft.com/office/drawing/2014/main" id="{65053DE5-E31D-DD4B-872F-3001E5FE7586}"/>
              </a:ext>
            </a:extLst>
          </p:cNvPr>
          <p:cNvPicPr>
            <a:picLocks noChangeAspect="1"/>
          </p:cNvPicPr>
          <p:nvPr/>
        </p:nvPicPr>
        <p:blipFill>
          <a:blip r:embed="rId4"/>
          <a:stretch>
            <a:fillRect/>
          </a:stretch>
        </p:blipFill>
        <p:spPr>
          <a:xfrm>
            <a:off x="8239959" y="239062"/>
            <a:ext cx="1201327" cy="841607"/>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314790" y="1587500"/>
            <a:ext cx="8740775" cy="460375"/>
          </a:xfrm>
        </p:spPr>
        <p:txBody>
          <a:bodyPr numCol="2" spcCol="360000">
            <a:noAutofit/>
          </a:bodyPr>
          <a:lstStyle/>
          <a:p>
            <a:pPr marL="0" lvl="0" indent="0" algn="l">
              <a:lnSpc>
                <a:spcPct val="115000"/>
              </a:lnSpc>
              <a:buNone/>
            </a:pPr>
            <a:r>
              <a:rPr lang="en-GB" sz="2800" b="1">
                <a:solidFill>
                  <a:srgbClr val="09AFA9"/>
                </a:solidFill>
                <a:latin typeface="Lato" panose="020F0502020204030203"/>
                <a:cs typeface="Arial" panose="020B0604020202020204" pitchFamily="34" charset="0"/>
              </a:rPr>
              <a:t>Using Talking Futures</a:t>
            </a:r>
            <a:br>
              <a:rPr lang="en-GB" sz="1800" b="1">
                <a:solidFill>
                  <a:srgbClr val="09AFA9"/>
                </a:solidFill>
                <a:latin typeface="Lato" panose="020F0502020204030203"/>
                <a:cs typeface="Arial" panose="020B0604020202020204" pitchFamily="34" charset="0"/>
              </a:rPr>
            </a:br>
            <a:endParaRPr lang="en-US" sz="1200">
              <a:solidFill>
                <a:srgbClr val="09AFA9"/>
              </a:solidFill>
              <a:latin typeface="Lato" panose="020F0502020204030203"/>
              <a:cs typeface="Arial" panose="020B0604020202020204" pitchFamily="34" charset="0"/>
            </a:endParaRPr>
          </a:p>
        </p:txBody>
      </p:sp>
      <p:sp>
        <p:nvSpPr>
          <p:cNvPr id="11" name="TextBox 10">
            <a:extLst>
              <a:ext uri="{FF2B5EF4-FFF2-40B4-BE49-F238E27FC236}">
                <a16:creationId xmlns:a16="http://schemas.microsoft.com/office/drawing/2014/main" id="{9F8298B4-8B4E-3441-8227-B57F8D724E58}"/>
              </a:ext>
            </a:extLst>
          </p:cNvPr>
          <p:cNvSpPr txBox="1"/>
          <p:nvPr/>
        </p:nvSpPr>
        <p:spPr>
          <a:xfrm>
            <a:off x="475200" y="385260"/>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Exploring the options further</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486592" y="2361600"/>
            <a:ext cx="9931357" cy="3785652"/>
          </a:xfrm>
          <a:prstGeom prst="rect">
            <a:avLst/>
          </a:prstGeom>
          <a:noFill/>
        </p:spPr>
        <p:txBody>
          <a:bodyPr wrap="square" rtlCol="0">
            <a:spAutoFit/>
          </a:bodyPr>
          <a:lstStyle/>
          <a:p>
            <a:pPr marL="342900" lvl="0" indent="-342900">
              <a:lnSpc>
                <a:spcPts val="2400"/>
              </a:lnSpc>
              <a:buFont typeface="Arial" panose="020B0604020202020204" pitchFamily="34" charset="0"/>
              <a:buChar char="•"/>
            </a:pPr>
            <a:r>
              <a:rPr lang="en-GB" sz="2000">
                <a:solidFill>
                  <a:srgbClr val="575757"/>
                </a:solidFill>
                <a:effectLst/>
                <a:latin typeface="Calibri" panose="020F0502020204030204" pitchFamily="34" charset="0"/>
                <a:ea typeface="Times New Roman" panose="02020603050405020304" pitchFamily="18" charset="0"/>
                <a:cs typeface="Calibri" panose="020F0502020204030204" pitchFamily="34" charset="0"/>
              </a:rPr>
              <a:t>Talking Futures has a range of resources to help you do further research and develop your careers conversations:</a:t>
            </a:r>
          </a:p>
          <a:p>
            <a:pPr marL="342900" lvl="0" indent="-342900">
              <a:lnSpc>
                <a:spcPts val="2400"/>
              </a:lnSpc>
              <a:buFont typeface="Arial" panose="020B0604020202020204" pitchFamily="34" charset="0"/>
              <a:buChar char="•"/>
            </a:pPr>
            <a:r>
              <a:rPr lang="en-GB" sz="2000">
                <a:solidFill>
                  <a:srgbClr val="575757"/>
                </a:solidFill>
                <a:latin typeface="Calibri" panose="020F0502020204030204" pitchFamily="34" charset="0"/>
                <a:ea typeface="Calibri" panose="020F0502020204030204" pitchFamily="34" charset="0"/>
                <a:cs typeface="Calibri" panose="020F0502020204030204" pitchFamily="34" charset="0"/>
              </a:rPr>
              <a:t>Activities to try at home include:</a:t>
            </a:r>
          </a:p>
          <a:p>
            <a:pPr marL="800100" lvl="1" indent="-342900">
              <a:lnSpc>
                <a:spcPts val="2400"/>
              </a:lnSpc>
              <a:buFont typeface="Arial" panose="020B0604020202020204" pitchFamily="34" charset="0"/>
              <a:buChar char="•"/>
            </a:pPr>
            <a:r>
              <a:rPr lang="en-GB" sz="2000">
                <a:solidFill>
                  <a:srgbClr val="575757"/>
                </a:solidFill>
                <a:latin typeface="Calibri" panose="020F0502020204030204" pitchFamily="34" charset="0"/>
                <a:ea typeface="Calibri" panose="020F0502020204030204" pitchFamily="34" charset="0"/>
                <a:cs typeface="Calibri" panose="020F0502020204030204" pitchFamily="34" charset="0"/>
              </a:rPr>
              <a:t>Creating a family action plan to map out what you will do to explore the different options.</a:t>
            </a:r>
          </a:p>
          <a:p>
            <a:pPr marL="800100" lvl="1" indent="-342900">
              <a:lnSpc>
                <a:spcPts val="2400"/>
              </a:lnSpc>
              <a:buFont typeface="Arial" panose="020B0604020202020204" pitchFamily="34" charset="0"/>
              <a:buChar char="•"/>
            </a:pPr>
            <a:r>
              <a:rPr lang="en-GB" sz="2000">
                <a:solidFill>
                  <a:srgbClr val="575757"/>
                </a:solidFill>
                <a:effectLst/>
                <a:latin typeface="Calibri" panose="020F0502020204030204" pitchFamily="34" charset="0"/>
                <a:ea typeface="Calibri" panose="020F0502020204030204" pitchFamily="34" charset="0"/>
                <a:cs typeface="Calibri" panose="020F0502020204030204" pitchFamily="34" charset="0"/>
              </a:rPr>
              <a:t>Supporting your child to complete a pathway planner to help them to consider all the decisions they need to make and who they need support from.</a:t>
            </a:r>
          </a:p>
          <a:p>
            <a:pPr marL="800100" lvl="1" indent="-342900">
              <a:lnSpc>
                <a:spcPts val="2400"/>
              </a:lnSpc>
              <a:buFont typeface="Arial" panose="020B0604020202020204" pitchFamily="34" charset="0"/>
              <a:buChar char="•"/>
            </a:pPr>
            <a:r>
              <a:rPr lang="en-GB" sz="2000">
                <a:solidFill>
                  <a:srgbClr val="575757"/>
                </a:solidFill>
                <a:latin typeface="Calibri" panose="020F0502020204030204" pitchFamily="34" charset="0"/>
                <a:ea typeface="Calibri" panose="020F0502020204030204" pitchFamily="34" charset="0"/>
                <a:cs typeface="Calibri" panose="020F0502020204030204" pitchFamily="34" charset="0"/>
              </a:rPr>
              <a:t>A conversation starter activity to prompt your discussions with your child.</a:t>
            </a:r>
            <a:endParaRPr lang="en-GB" sz="2000">
              <a:solidFill>
                <a:srgbClr val="575757"/>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nSpc>
                <a:spcPts val="2400"/>
              </a:lnSpc>
              <a:buFont typeface="Arial" panose="020B0604020202020204" pitchFamily="34" charset="0"/>
              <a:buChar char="•"/>
            </a:pPr>
            <a:r>
              <a:rPr lang="en-GB" sz="2000">
                <a:solidFill>
                  <a:srgbClr val="575757"/>
                </a:solidFill>
                <a:latin typeface="Calibri" panose="020F0502020204030204" pitchFamily="34" charset="0"/>
                <a:ea typeface="Calibri" panose="020F0502020204030204" pitchFamily="34" charset="0"/>
                <a:cs typeface="Calibri" panose="020F0502020204030204" pitchFamily="34" charset="0"/>
              </a:rPr>
              <a:t>Resources and information including the films you’ve seen in this session plus more information on the routes available and external sites that can provide more detail.</a:t>
            </a:r>
          </a:p>
          <a:p>
            <a:pPr>
              <a:lnSpc>
                <a:spcPts val="2400"/>
              </a:lnSpc>
            </a:pPr>
            <a:endParaRPr lang="en-GB" sz="2000">
              <a:solidFill>
                <a:srgbClr val="575757"/>
              </a:solidFill>
              <a:latin typeface="Calibri" panose="020F0502020204030204" pitchFamily="34" charset="0"/>
              <a:cs typeface="Calibri" panose="020F0502020204030204" pitchFamily="34" charset="0"/>
            </a:endParaRPr>
          </a:p>
          <a:p>
            <a:pPr>
              <a:lnSpc>
                <a:spcPts val="2400"/>
              </a:lnSpc>
            </a:pPr>
            <a:r>
              <a:rPr lang="en-GB" sz="2000">
                <a:solidFill>
                  <a:srgbClr val="575757"/>
                </a:solidFill>
                <a:latin typeface="Calibri" panose="020F0502020204030204" pitchFamily="34" charset="0"/>
                <a:cs typeface="Calibri" panose="020F0502020204030204" pitchFamily="34" charset="0"/>
                <a:hlinkClick r:id="rId5"/>
              </a:rPr>
              <a:t>www.talkingfutures.org.uk/parents/</a:t>
            </a:r>
            <a:r>
              <a:rPr lang="en-GB" sz="2000">
                <a:solidFill>
                  <a:srgbClr val="575757"/>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58742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F6AC5E5-96F4-7740-A5EE-7A86CACCFA3A}"/>
              </a:ext>
            </a:extLst>
          </p:cNvPr>
          <p:cNvSpPr/>
          <p:nvPr/>
        </p:nvSpPr>
        <p:spPr>
          <a:xfrm>
            <a:off x="0"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text&#10;&#10;Description automatically generated">
            <a:extLst>
              <a:ext uri="{FF2B5EF4-FFF2-40B4-BE49-F238E27FC236}">
                <a16:creationId xmlns:a16="http://schemas.microsoft.com/office/drawing/2014/main" id="{FF091E3D-7054-E14D-8174-4D5778448285}"/>
              </a:ext>
            </a:extLst>
          </p:cNvPr>
          <p:cNvPicPr>
            <a:picLocks noChangeAspect="1"/>
          </p:cNvPicPr>
          <p:nvPr/>
        </p:nvPicPr>
        <p:blipFill>
          <a:blip r:embed="rId3"/>
          <a:stretch>
            <a:fillRect/>
          </a:stretch>
        </p:blipFill>
        <p:spPr>
          <a:xfrm>
            <a:off x="9896257" y="341973"/>
            <a:ext cx="1917495" cy="776208"/>
          </a:xfrm>
          <a:prstGeom prst="rect">
            <a:avLst/>
          </a:prstGeom>
        </p:spPr>
      </p:pic>
      <p:pic>
        <p:nvPicPr>
          <p:cNvPr id="16" name="Picture 15" descr="A red and white sign&#10;&#10;Description automatically generated with low confidence">
            <a:extLst>
              <a:ext uri="{FF2B5EF4-FFF2-40B4-BE49-F238E27FC236}">
                <a16:creationId xmlns:a16="http://schemas.microsoft.com/office/drawing/2014/main" id="{79007499-F1F6-5A44-B28D-DBBFB56453FE}"/>
              </a:ext>
            </a:extLst>
          </p:cNvPr>
          <p:cNvPicPr>
            <a:picLocks noChangeAspect="1"/>
          </p:cNvPicPr>
          <p:nvPr/>
        </p:nvPicPr>
        <p:blipFill>
          <a:blip r:embed="rId4"/>
          <a:stretch>
            <a:fillRect/>
          </a:stretch>
        </p:blipFill>
        <p:spPr>
          <a:xfrm>
            <a:off x="8239958" y="239062"/>
            <a:ext cx="1201327" cy="841607"/>
          </a:xfrm>
          <a:prstGeom prst="rect">
            <a:avLst/>
          </a:prstGeom>
        </p:spPr>
      </p:pic>
      <p:pic>
        <p:nvPicPr>
          <p:cNvPr id="13" name="Picture 12" descr="A red and white sign&#10;&#10;Description automatically generated with low confidence">
            <a:extLst>
              <a:ext uri="{FF2B5EF4-FFF2-40B4-BE49-F238E27FC236}">
                <a16:creationId xmlns:a16="http://schemas.microsoft.com/office/drawing/2014/main" id="{3C01A7ED-D758-6D4B-870C-2ED123A2E6BF}"/>
              </a:ext>
            </a:extLst>
          </p:cNvPr>
          <p:cNvPicPr>
            <a:picLocks noChangeAspect="1"/>
          </p:cNvPicPr>
          <p:nvPr/>
        </p:nvPicPr>
        <p:blipFill>
          <a:blip r:embed="rId4"/>
          <a:stretch>
            <a:fillRect/>
          </a:stretch>
        </p:blipFill>
        <p:spPr>
          <a:xfrm>
            <a:off x="8239959" y="239062"/>
            <a:ext cx="1201327" cy="841607"/>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06008" y="1554163"/>
            <a:ext cx="11980862" cy="738187"/>
          </a:xfrm>
        </p:spPr>
        <p:txBody>
          <a:bodyPr numCol="2" spcCol="360000">
            <a:noAutofit/>
          </a:bodyPr>
          <a:lstStyle/>
          <a:p>
            <a:pPr marL="0" lvl="0" indent="0">
              <a:lnSpc>
                <a:spcPct val="115000"/>
              </a:lnSpc>
              <a:buNone/>
            </a:pPr>
            <a:r>
              <a:rPr lang="en-GB" sz="2800" b="1">
                <a:solidFill>
                  <a:srgbClr val="09AFA9"/>
                </a:solidFill>
                <a:latin typeface="Lato" panose="020F0502020204030203"/>
                <a:cs typeface="Arial" panose="020B0604020202020204" pitchFamily="34" charset="0"/>
              </a:rPr>
              <a:t>Sites to try for more information</a:t>
            </a:r>
            <a:br>
              <a:rPr lang="en-GB" sz="1800" b="1">
                <a:solidFill>
                  <a:srgbClr val="09AFA9"/>
                </a:solidFill>
                <a:latin typeface="Lato" panose="020F0502020204030203"/>
                <a:cs typeface="Arial" panose="020B0604020202020204" pitchFamily="34" charset="0"/>
              </a:rPr>
            </a:br>
            <a:endParaRPr lang="en-US" sz="1200">
              <a:solidFill>
                <a:srgbClr val="09AF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475200" y="2328358"/>
            <a:ext cx="8963948" cy="1631216"/>
          </a:xfrm>
          <a:prstGeom prst="rect">
            <a:avLst/>
          </a:prstGeom>
          <a:noFill/>
        </p:spPr>
        <p:txBody>
          <a:bodyPr wrap="square" rtlCol="0">
            <a:spAutoFit/>
          </a:bodyPr>
          <a:lstStyle/>
          <a:p>
            <a:pPr marL="342900" lvl="0" indent="-342900">
              <a:lnSpc>
                <a:spcPts val="2400"/>
              </a:lnSpc>
              <a:buFont typeface="Arial" panose="020B0604020202020204" pitchFamily="34" charset="0"/>
              <a:buChar char="•"/>
            </a:pPr>
            <a:r>
              <a:rPr lang="en-GB" sz="2000">
                <a:solidFill>
                  <a:srgbClr val="575757"/>
                </a:solidFill>
                <a:latin typeface="Calibri" panose="020F0502020204030204" pitchFamily="34" charset="0"/>
                <a:ea typeface="Times New Roman" panose="02020603050405020304" pitchFamily="18" charset="0"/>
                <a:cs typeface="Calibri" panose="020F0502020204030204" pitchFamily="34" charset="0"/>
              </a:rPr>
              <a:t>n</a:t>
            </a:r>
            <a:r>
              <a:rPr lang="en-GB" sz="2000">
                <a:solidFill>
                  <a:srgbClr val="575757"/>
                </a:solidFill>
                <a:effectLst/>
                <a:latin typeface="Calibri" panose="020F0502020204030204" pitchFamily="34" charset="0"/>
                <a:ea typeface="Times New Roman" panose="02020603050405020304" pitchFamily="18" charset="0"/>
                <a:cs typeface="Calibri" panose="020F0502020204030204" pitchFamily="34" charset="0"/>
              </a:rPr>
              <a:t>ationalcareers.service.gov.uk</a:t>
            </a:r>
          </a:p>
          <a:p>
            <a:pPr marL="342900" lvl="0" indent="-342900">
              <a:lnSpc>
                <a:spcPts val="2400"/>
              </a:lnSpc>
              <a:buFont typeface="Arial" panose="020B0604020202020204" pitchFamily="34" charset="0"/>
              <a:buChar char="•"/>
            </a:pPr>
            <a:r>
              <a:rPr lang="en-GB" sz="2000">
                <a:solidFill>
                  <a:srgbClr val="575757"/>
                </a:solidFill>
                <a:latin typeface="Calibri" panose="020F0502020204030204" pitchFamily="34" charset="0"/>
                <a:cs typeface="Calibri" panose="020F0502020204030204" pitchFamily="34" charset="0"/>
              </a:rPr>
              <a:t>apprenticeships.gov.uk</a:t>
            </a:r>
          </a:p>
          <a:p>
            <a:pPr marL="342900" lvl="0" indent="-342900">
              <a:lnSpc>
                <a:spcPts val="2400"/>
              </a:lnSpc>
              <a:buFont typeface="Arial" panose="020B0604020202020204" pitchFamily="34" charset="0"/>
              <a:buChar char="•"/>
            </a:pPr>
            <a:r>
              <a:rPr lang="en-GB" sz="2000">
                <a:solidFill>
                  <a:srgbClr val="575757"/>
                </a:solidFill>
                <a:latin typeface="Calibri" panose="020F0502020204030204" pitchFamily="34" charset="0"/>
                <a:cs typeface="Calibri" panose="020F0502020204030204" pitchFamily="34" charset="0"/>
              </a:rPr>
              <a:t>tlevels.gov.uk</a:t>
            </a:r>
          </a:p>
          <a:p>
            <a:pPr marL="342900" lvl="0" indent="-342900">
              <a:lnSpc>
                <a:spcPts val="2400"/>
              </a:lnSpc>
              <a:buFont typeface="Arial" panose="020B0604020202020204" pitchFamily="34" charset="0"/>
              <a:buChar char="•"/>
            </a:pPr>
            <a:endParaRPr lang="en-GB" sz="2000">
              <a:solidFill>
                <a:srgbClr val="575757"/>
              </a:solidFill>
              <a:latin typeface="Calibri" panose="020F0502020204030204" pitchFamily="34" charset="0"/>
              <a:cs typeface="Calibri" panose="020F0502020204030204" pitchFamily="34" charset="0"/>
            </a:endParaRPr>
          </a:p>
          <a:p>
            <a:pPr marL="342900" lvl="0" indent="-342900">
              <a:lnSpc>
                <a:spcPts val="2400"/>
              </a:lnSpc>
              <a:buFont typeface="Arial" panose="020B0604020202020204" pitchFamily="34" charset="0"/>
              <a:buChar char="•"/>
            </a:pPr>
            <a:r>
              <a:rPr lang="en-GB" sz="2000">
                <a:solidFill>
                  <a:srgbClr val="575757"/>
                </a:solidFill>
                <a:latin typeface="Calibri" panose="020F0502020204030204" pitchFamily="34" charset="0"/>
                <a:cs typeface="Calibri" panose="020F0502020204030204" pitchFamily="34" charset="0"/>
              </a:rPr>
              <a:t>[insert locally relevant sites/ paid for services offered by the school/college</a:t>
            </a:r>
            <a:r>
              <a:rPr lang="en-GB" sz="2000">
                <a:latin typeface="Calibri" panose="020F0502020204030204" pitchFamily="34" charset="0"/>
                <a:cs typeface="Calibri" panose="020F0502020204030204" pitchFamily="34" charset="0"/>
              </a:rPr>
              <a:t>]</a:t>
            </a:r>
          </a:p>
        </p:txBody>
      </p:sp>
      <p:sp>
        <p:nvSpPr>
          <p:cNvPr id="9" name="TextBox 8">
            <a:extLst>
              <a:ext uri="{FF2B5EF4-FFF2-40B4-BE49-F238E27FC236}">
                <a16:creationId xmlns:a16="http://schemas.microsoft.com/office/drawing/2014/main" id="{8C6F3CD9-0E9D-194B-A686-CBA1E9A27171}"/>
              </a:ext>
            </a:extLst>
          </p:cNvPr>
          <p:cNvSpPr txBox="1"/>
          <p:nvPr/>
        </p:nvSpPr>
        <p:spPr>
          <a:xfrm>
            <a:off x="475200" y="385260"/>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Exploring the options further</a:t>
            </a:r>
          </a:p>
        </p:txBody>
      </p:sp>
    </p:spTree>
    <p:extLst>
      <p:ext uri="{BB962C8B-B14F-4D97-AF65-F5344CB8AC3E}">
        <p14:creationId xmlns:p14="http://schemas.microsoft.com/office/powerpoint/2010/main" val="811488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9977688-41E6-1B45-87B2-5DE4B25D05A3}"/>
              </a:ext>
            </a:extLst>
          </p:cNvPr>
          <p:cNvSpPr txBox="1">
            <a:spLocks/>
          </p:cNvSpPr>
          <p:nvPr/>
        </p:nvSpPr>
        <p:spPr>
          <a:xfrm>
            <a:off x="396001" y="1404000"/>
            <a:ext cx="5131964" cy="1588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r>
              <a:rPr lang="en-US" sz="4900" b="1">
                <a:solidFill>
                  <a:schemeClr val="bg1"/>
                </a:solidFill>
                <a:latin typeface="Lato" panose="020F0502020204030203"/>
                <a:cs typeface="Arial"/>
              </a:rPr>
              <a:t>Careers </a:t>
            </a:r>
          </a:p>
          <a:p>
            <a:pPr>
              <a:lnSpc>
                <a:spcPts val="5880"/>
              </a:lnSpc>
            </a:pPr>
            <a:r>
              <a:rPr lang="en-US" sz="4900" b="1" dirty="0">
                <a:solidFill>
                  <a:schemeClr val="bg1"/>
                </a:solidFill>
                <a:latin typeface="Lato" panose="020F0502020204030203"/>
                <a:cs typeface="Arial"/>
              </a:rPr>
              <a:t>decision-making</a:t>
            </a:r>
            <a:endParaRPr lang="en-US" sz="4900" b="1" dirty="0">
              <a:solidFill>
                <a:schemeClr val="bg1"/>
              </a:solidFill>
              <a:latin typeface="Lato" panose="020F0502020204030203"/>
              <a:ea typeface="Lato"/>
              <a:cs typeface="Arial"/>
            </a:endParaRPr>
          </a:p>
          <a:p>
            <a:pPr>
              <a:lnSpc>
                <a:spcPts val="5880"/>
              </a:lnSpc>
            </a:pPr>
            <a:r>
              <a:rPr lang="en-US" sz="4900" b="1" dirty="0">
                <a:solidFill>
                  <a:schemeClr val="bg1"/>
                </a:solidFill>
                <a:latin typeface="Lato" panose="020F0502020204030203"/>
                <a:cs typeface="Arial" panose="020B0604020202020204" pitchFamily="34" charset="0"/>
              </a:rPr>
              <a:t>what next?</a:t>
            </a:r>
          </a:p>
        </p:txBody>
      </p:sp>
      <p:pic>
        <p:nvPicPr>
          <p:cNvPr id="6" name="Picture 5">
            <a:extLst>
              <a:ext uri="{FF2B5EF4-FFF2-40B4-BE49-F238E27FC236}">
                <a16:creationId xmlns:a16="http://schemas.microsoft.com/office/drawing/2014/main" id="{C65E2849-BF58-F641-87C9-254D0977DAB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0"/>
            <a:ext cx="6096000" cy="7764381"/>
          </a:xfrm>
          <a:prstGeom prst="rect">
            <a:avLst/>
          </a:prstGeom>
        </p:spPr>
      </p:pic>
      <p:pic>
        <p:nvPicPr>
          <p:cNvPr id="5" name="Picture 4" descr="A red and white sign&#10;&#10;Description automatically generated with low confidence">
            <a:extLst>
              <a:ext uri="{FF2B5EF4-FFF2-40B4-BE49-F238E27FC236}">
                <a16:creationId xmlns:a16="http://schemas.microsoft.com/office/drawing/2014/main" id="{FD9C90D4-A523-914D-A6E3-E35FC54B2200}"/>
              </a:ext>
            </a:extLst>
          </p:cNvPr>
          <p:cNvPicPr>
            <a:picLocks noChangeAspect="1"/>
          </p:cNvPicPr>
          <p:nvPr/>
        </p:nvPicPr>
        <p:blipFill>
          <a:blip r:embed="rId4"/>
          <a:stretch>
            <a:fillRect/>
          </a:stretch>
        </p:blipFill>
        <p:spPr>
          <a:xfrm>
            <a:off x="8239959" y="239062"/>
            <a:ext cx="1201327" cy="841607"/>
          </a:xfrm>
          <a:prstGeom prst="rect">
            <a:avLst/>
          </a:prstGeom>
        </p:spPr>
      </p:pic>
      <p:pic>
        <p:nvPicPr>
          <p:cNvPr id="8" name="Picture 7">
            <a:extLst>
              <a:ext uri="{FF2B5EF4-FFF2-40B4-BE49-F238E27FC236}">
                <a16:creationId xmlns:a16="http://schemas.microsoft.com/office/drawing/2014/main" id="{20D8CDF8-04B8-8D4F-AF19-9191621E1591}"/>
              </a:ext>
            </a:extLst>
          </p:cNvPr>
          <p:cNvPicPr>
            <a:picLocks noChangeAspect="1"/>
          </p:cNvPicPr>
          <p:nvPr/>
        </p:nvPicPr>
        <p:blipFill>
          <a:blip r:embed="rId5"/>
          <a:stretch>
            <a:fillRect/>
          </a:stretch>
        </p:blipFill>
        <p:spPr>
          <a:xfrm>
            <a:off x="9896257" y="341973"/>
            <a:ext cx="1917496" cy="836555"/>
          </a:xfrm>
          <a:prstGeom prst="rect">
            <a:avLst/>
          </a:prstGeom>
        </p:spPr>
      </p:pic>
    </p:spTree>
    <p:extLst>
      <p:ext uri="{BB962C8B-B14F-4D97-AF65-F5344CB8AC3E}">
        <p14:creationId xmlns:p14="http://schemas.microsoft.com/office/powerpoint/2010/main" val="3525895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B72E81-61AE-DE4C-8AAD-04368935B545}"/>
              </a:ext>
            </a:extLst>
          </p:cNvPr>
          <p:cNvSpPr/>
          <p:nvPr/>
        </p:nvSpPr>
        <p:spPr>
          <a:xfrm>
            <a:off x="0"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10;&#10;Description automatically generated">
            <a:extLst>
              <a:ext uri="{FF2B5EF4-FFF2-40B4-BE49-F238E27FC236}">
                <a16:creationId xmlns:a16="http://schemas.microsoft.com/office/drawing/2014/main" id="{64DA99C2-07D1-884D-8F62-E4D1C83235A7}"/>
              </a:ext>
            </a:extLst>
          </p:cNvPr>
          <p:cNvPicPr>
            <a:picLocks noChangeAspect="1"/>
          </p:cNvPicPr>
          <p:nvPr/>
        </p:nvPicPr>
        <p:blipFill>
          <a:blip r:embed="rId3"/>
          <a:stretch>
            <a:fillRect/>
          </a:stretch>
        </p:blipFill>
        <p:spPr>
          <a:xfrm>
            <a:off x="9896257" y="341973"/>
            <a:ext cx="1917495" cy="776208"/>
          </a:xfrm>
          <a:prstGeom prst="rect">
            <a:avLst/>
          </a:prstGeom>
        </p:spPr>
      </p:pic>
      <p:pic>
        <p:nvPicPr>
          <p:cNvPr id="12" name="Picture 11" descr="A red and white sign&#10;&#10;Description automatically generated with low confidence">
            <a:extLst>
              <a:ext uri="{FF2B5EF4-FFF2-40B4-BE49-F238E27FC236}">
                <a16:creationId xmlns:a16="http://schemas.microsoft.com/office/drawing/2014/main" id="{3E57D3DB-7211-6E44-A982-EB1D46AD8185}"/>
              </a:ext>
            </a:extLst>
          </p:cNvPr>
          <p:cNvPicPr>
            <a:picLocks noChangeAspect="1"/>
          </p:cNvPicPr>
          <p:nvPr/>
        </p:nvPicPr>
        <p:blipFill>
          <a:blip r:embed="rId4"/>
          <a:stretch>
            <a:fillRect/>
          </a:stretch>
        </p:blipFill>
        <p:spPr>
          <a:xfrm>
            <a:off x="8239958" y="239062"/>
            <a:ext cx="1201327" cy="841607"/>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345058" y="1587500"/>
            <a:ext cx="9412288" cy="542925"/>
          </a:xfrm>
        </p:spPr>
        <p:txBody>
          <a:bodyPr numCol="2" spcCol="360000">
            <a:noAutofit/>
          </a:bodyPr>
          <a:lstStyle/>
          <a:p>
            <a:pPr marL="0" lvl="0" indent="0">
              <a:lnSpc>
                <a:spcPct val="115000"/>
              </a:lnSpc>
              <a:buNone/>
            </a:pPr>
            <a:r>
              <a:rPr lang="en-GB" sz="2800" b="1">
                <a:solidFill>
                  <a:srgbClr val="09AFA9"/>
                </a:solidFill>
                <a:latin typeface="Lato" panose="020F0502020204030203"/>
                <a:cs typeface="Arial" panose="020B0604020202020204" pitchFamily="34" charset="0"/>
              </a:rPr>
              <a:t>Upcoming careers events</a:t>
            </a:r>
            <a:br>
              <a:rPr lang="en-GB" sz="1800" b="1">
                <a:solidFill>
                  <a:srgbClr val="09AFA9"/>
                </a:solidFill>
                <a:latin typeface="Lato" panose="020F0502020204030203"/>
                <a:cs typeface="Arial" panose="020B0604020202020204" pitchFamily="34" charset="0"/>
              </a:rPr>
            </a:br>
            <a:endParaRPr lang="en-US" sz="1200">
              <a:solidFill>
                <a:srgbClr val="09AFA9"/>
              </a:solidFill>
              <a:latin typeface="Lato" panose="020F0502020204030203"/>
              <a:cs typeface="Arial" panose="020B0604020202020204" pitchFamily="34" charset="0"/>
            </a:endParaRPr>
          </a:p>
        </p:txBody>
      </p:sp>
      <p:sp>
        <p:nvSpPr>
          <p:cNvPr id="11" name="TextBox 10">
            <a:extLst>
              <a:ext uri="{FF2B5EF4-FFF2-40B4-BE49-F238E27FC236}">
                <a16:creationId xmlns:a16="http://schemas.microsoft.com/office/drawing/2014/main" id="{9F8298B4-8B4E-3441-8227-B57F8D724E58}"/>
              </a:ext>
            </a:extLst>
          </p:cNvPr>
          <p:cNvSpPr txBox="1"/>
          <p:nvPr/>
        </p:nvSpPr>
        <p:spPr>
          <a:xfrm>
            <a:off x="475200" y="400250"/>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What next?</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475200" y="2413359"/>
            <a:ext cx="9798835" cy="2272160"/>
          </a:xfrm>
          <a:prstGeom prst="rect">
            <a:avLst/>
          </a:prstGeom>
          <a:noFill/>
        </p:spPr>
        <p:txBody>
          <a:bodyPr wrap="square" rtlCol="0">
            <a:spAutoFit/>
          </a:bodyPr>
          <a:lstStyle/>
          <a:p>
            <a:pPr lvl="0">
              <a:lnSpc>
                <a:spcPts val="2400"/>
              </a:lnSpc>
            </a:pPr>
            <a:r>
              <a:rPr lang="en-GB" sz="2000">
                <a:solidFill>
                  <a:srgbClr val="575757"/>
                </a:solidFill>
                <a:latin typeface="Calibri" panose="020F0502020204030204" pitchFamily="34" charset="0"/>
                <a:cs typeface="Calibri" panose="020F0502020204030204" pitchFamily="34" charset="0"/>
              </a:rPr>
              <a:t>Consider inserting here:</a:t>
            </a:r>
          </a:p>
          <a:p>
            <a:pPr marL="342900" lvl="0" indent="-342900">
              <a:lnSpc>
                <a:spcPts val="2400"/>
              </a:lnSpc>
              <a:buFont typeface="Arial" panose="020B0604020202020204" pitchFamily="34" charset="0"/>
              <a:buChar char="•"/>
            </a:pPr>
            <a:r>
              <a:rPr lang="en-GB" sz="2000">
                <a:solidFill>
                  <a:srgbClr val="575757"/>
                </a:solidFill>
                <a:latin typeface="Calibri" panose="020F0502020204030204" pitchFamily="34" charset="0"/>
                <a:cs typeface="Calibri" panose="020F0502020204030204" pitchFamily="34" charset="0"/>
              </a:rPr>
              <a:t>The next activity they can attend </a:t>
            </a:r>
          </a:p>
          <a:p>
            <a:pPr marL="342900" lvl="0" indent="-342900">
              <a:lnSpc>
                <a:spcPts val="2400"/>
              </a:lnSpc>
              <a:buFont typeface="Arial" panose="020B0604020202020204" pitchFamily="34" charset="0"/>
              <a:buChar char="•"/>
            </a:pPr>
            <a:r>
              <a:rPr lang="en-GB" sz="2000">
                <a:solidFill>
                  <a:srgbClr val="575757"/>
                </a:solidFill>
                <a:latin typeface="Calibri" panose="020F0502020204030204" pitchFamily="34" charset="0"/>
                <a:cs typeface="Calibri" panose="020F0502020204030204" pitchFamily="34" charset="0"/>
              </a:rPr>
              <a:t>The next activity their child will be taking part in</a:t>
            </a:r>
          </a:p>
          <a:p>
            <a:pPr marL="342900" lvl="0" indent="-342900">
              <a:lnSpc>
                <a:spcPts val="2400"/>
              </a:lnSpc>
              <a:buFontTx/>
              <a:buChar char="-"/>
            </a:pPr>
            <a:endParaRPr lang="en-GB" sz="2000">
              <a:solidFill>
                <a:srgbClr val="575757"/>
              </a:solidFill>
              <a:latin typeface="Calibri" panose="020F0502020204030204" pitchFamily="34" charset="0"/>
              <a:cs typeface="Calibri" panose="020F0502020204030204" pitchFamily="34" charset="0"/>
            </a:endParaRPr>
          </a:p>
          <a:p>
            <a:pPr lvl="0">
              <a:lnSpc>
                <a:spcPts val="2400"/>
              </a:lnSpc>
            </a:pPr>
            <a:r>
              <a:rPr lang="en-GB" sz="2000">
                <a:solidFill>
                  <a:srgbClr val="575757"/>
                </a:solidFill>
                <a:latin typeface="Calibri" panose="020F0502020204030204" pitchFamily="34" charset="0"/>
                <a:cs typeface="Calibri" panose="020F0502020204030204" pitchFamily="34" charset="0"/>
              </a:rPr>
              <a:t>[If this is being run as an introduction to another activity at this point you can explain what’s coming up next at the event and how this introduction relates to the wider session plan]</a:t>
            </a:r>
          </a:p>
          <a:p>
            <a:pPr lvl="0">
              <a:lnSpc>
                <a:spcPct val="115000"/>
              </a:lnSpc>
            </a:pPr>
            <a:endParaRPr lang="en-GB" sz="2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6651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6719B2-17F7-5C43-89A2-827E10D39291}"/>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10;&#10;Description automatically generated">
            <a:extLst>
              <a:ext uri="{FF2B5EF4-FFF2-40B4-BE49-F238E27FC236}">
                <a16:creationId xmlns:a16="http://schemas.microsoft.com/office/drawing/2014/main" id="{1B370F23-22E9-A840-BE4A-405A297BDA96}"/>
              </a:ext>
            </a:extLst>
          </p:cNvPr>
          <p:cNvPicPr>
            <a:picLocks noChangeAspect="1"/>
          </p:cNvPicPr>
          <p:nvPr/>
        </p:nvPicPr>
        <p:blipFill>
          <a:blip r:embed="rId3"/>
          <a:stretch>
            <a:fillRect/>
          </a:stretch>
        </p:blipFill>
        <p:spPr>
          <a:xfrm>
            <a:off x="9896258" y="341973"/>
            <a:ext cx="1917495" cy="776208"/>
          </a:xfrm>
          <a:prstGeom prst="rect">
            <a:avLst/>
          </a:prstGeom>
        </p:spPr>
      </p:pic>
      <p:pic>
        <p:nvPicPr>
          <p:cNvPr id="12" name="Picture 11" descr="A red and white sign&#10;&#10;Description automatically generated with low confidence">
            <a:extLst>
              <a:ext uri="{FF2B5EF4-FFF2-40B4-BE49-F238E27FC236}">
                <a16:creationId xmlns:a16="http://schemas.microsoft.com/office/drawing/2014/main" id="{80E0DB0E-0954-9149-BF71-C101623813AA}"/>
              </a:ext>
            </a:extLst>
          </p:cNvPr>
          <p:cNvPicPr>
            <a:picLocks noChangeAspect="1"/>
          </p:cNvPicPr>
          <p:nvPr/>
        </p:nvPicPr>
        <p:blipFill>
          <a:blip r:embed="rId4"/>
          <a:stretch>
            <a:fillRect/>
          </a:stretch>
        </p:blipFill>
        <p:spPr>
          <a:xfrm>
            <a:off x="8239959" y="239062"/>
            <a:ext cx="1201327" cy="841607"/>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362310" y="1558925"/>
            <a:ext cx="10090150" cy="542925"/>
          </a:xfrm>
        </p:spPr>
        <p:txBody>
          <a:bodyPr numCol="2" spcCol="360000">
            <a:noAutofit/>
          </a:bodyPr>
          <a:lstStyle/>
          <a:p>
            <a:pPr marL="0" lvl="0" indent="0" algn="l">
              <a:lnSpc>
                <a:spcPct val="115000"/>
              </a:lnSpc>
              <a:buNone/>
            </a:pPr>
            <a:r>
              <a:rPr lang="en-GB" sz="2800" b="1">
                <a:solidFill>
                  <a:srgbClr val="09AFA9"/>
                </a:solidFill>
                <a:latin typeface="Lato" panose="020F0502020204030203"/>
                <a:cs typeface="Arial" panose="020B0604020202020204" pitchFamily="34" charset="0"/>
              </a:rPr>
              <a:t>You can contact</a:t>
            </a:r>
            <a:endParaRPr lang="en-US" sz="1200">
              <a:solidFill>
                <a:srgbClr val="09AFA9"/>
              </a:solidFill>
              <a:latin typeface="Lato" panose="020F0502020204030203"/>
              <a:cs typeface="Arial" panose="020B0604020202020204" pitchFamily="34" charset="0"/>
            </a:endParaRPr>
          </a:p>
        </p:txBody>
      </p:sp>
      <p:sp>
        <p:nvSpPr>
          <p:cNvPr id="11" name="TextBox 10">
            <a:extLst>
              <a:ext uri="{FF2B5EF4-FFF2-40B4-BE49-F238E27FC236}">
                <a16:creationId xmlns:a16="http://schemas.microsoft.com/office/drawing/2014/main" id="{9F8298B4-8B4E-3441-8227-B57F8D724E58}"/>
              </a:ext>
            </a:extLst>
          </p:cNvPr>
          <p:cNvSpPr txBox="1"/>
          <p:nvPr/>
        </p:nvSpPr>
        <p:spPr>
          <a:xfrm>
            <a:off x="475200" y="388935"/>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Got questions?</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378954" y="2333623"/>
            <a:ext cx="8407357" cy="1656607"/>
          </a:xfrm>
          <a:prstGeom prst="rect">
            <a:avLst/>
          </a:prstGeom>
          <a:noFill/>
        </p:spPr>
        <p:txBody>
          <a:bodyPr wrap="square" rtlCol="0">
            <a:spAutoFit/>
          </a:bodyPr>
          <a:lstStyle/>
          <a:p>
            <a:pPr lvl="0">
              <a:lnSpc>
                <a:spcPts val="2400"/>
              </a:lnSpc>
            </a:pPr>
            <a:r>
              <a:rPr lang="en-GB" sz="2000">
                <a:solidFill>
                  <a:srgbClr val="575757"/>
                </a:solidFill>
                <a:latin typeface="Calibri" panose="020F0502020204030204" pitchFamily="34" charset="0"/>
                <a:cs typeface="Calibri" panose="020F0502020204030204" pitchFamily="34" charset="0"/>
              </a:rPr>
              <a:t>Consider inserting here:</a:t>
            </a:r>
          </a:p>
          <a:p>
            <a:pPr marL="342900" lvl="0" indent="-342900">
              <a:lnSpc>
                <a:spcPts val="2400"/>
              </a:lnSpc>
              <a:buFont typeface="Arial" panose="020B0604020202020204" pitchFamily="34" charset="0"/>
              <a:buChar char="•"/>
            </a:pPr>
            <a:r>
              <a:rPr lang="en-GB" sz="2000">
                <a:solidFill>
                  <a:srgbClr val="575757"/>
                </a:solidFill>
                <a:latin typeface="Calibri" panose="020F0502020204030204" pitchFamily="34" charset="0"/>
                <a:cs typeface="Calibri" panose="020F0502020204030204" pitchFamily="34" charset="0"/>
              </a:rPr>
              <a:t>Details of the Careers Leader</a:t>
            </a:r>
          </a:p>
          <a:p>
            <a:pPr marL="342900" lvl="0" indent="-342900">
              <a:lnSpc>
                <a:spcPts val="2400"/>
              </a:lnSpc>
              <a:buFont typeface="Arial" panose="020B0604020202020204" pitchFamily="34" charset="0"/>
              <a:buChar char="•"/>
            </a:pPr>
            <a:r>
              <a:rPr lang="en-GB" sz="2000">
                <a:solidFill>
                  <a:srgbClr val="575757"/>
                </a:solidFill>
                <a:latin typeface="Calibri" panose="020F0502020204030204" pitchFamily="34" charset="0"/>
                <a:cs typeface="Calibri" panose="020F0502020204030204" pitchFamily="34" charset="0"/>
              </a:rPr>
              <a:t>Details of the Careers Adviser</a:t>
            </a:r>
          </a:p>
          <a:p>
            <a:pPr marL="342900" lvl="0" indent="-342900">
              <a:lnSpc>
                <a:spcPts val="2400"/>
              </a:lnSpc>
              <a:buFont typeface="Arial" panose="020B0604020202020204" pitchFamily="34" charset="0"/>
              <a:buChar char="•"/>
            </a:pPr>
            <a:r>
              <a:rPr lang="en-GB" sz="2000">
                <a:solidFill>
                  <a:srgbClr val="575757"/>
                </a:solidFill>
                <a:latin typeface="Calibri" panose="020F0502020204030204" pitchFamily="34" charset="0"/>
                <a:cs typeface="Calibri" panose="020F0502020204030204" pitchFamily="34" charset="0"/>
              </a:rPr>
              <a:t>Details of any support services you offer more widely</a:t>
            </a:r>
          </a:p>
          <a:p>
            <a:pPr lvl="0">
              <a:lnSpc>
                <a:spcPct val="115000"/>
              </a:lnSpc>
            </a:pPr>
            <a:endParaRPr lang="en-GB" sz="2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7923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587388-43FB-7848-9BD0-C99B0DE7E154}"/>
              </a:ext>
            </a:extLst>
          </p:cNvPr>
          <p:cNvSpPr/>
          <p:nvPr/>
        </p:nvSpPr>
        <p:spPr>
          <a:xfrm>
            <a:off x="0" y="0"/>
            <a:ext cx="12192000" cy="6858000"/>
          </a:xfrm>
          <a:prstGeom prst="rect">
            <a:avLst/>
          </a:prstGeom>
          <a:solidFill>
            <a:srgbClr val="09A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5" name="Subtitle 2">
            <a:extLst>
              <a:ext uri="{FF2B5EF4-FFF2-40B4-BE49-F238E27FC236}">
                <a16:creationId xmlns:a16="http://schemas.microsoft.com/office/drawing/2014/main" id="{514B543C-6176-A04B-9D5C-4B0FE2B6A370}"/>
              </a:ext>
            </a:extLst>
          </p:cNvPr>
          <p:cNvSpPr txBox="1">
            <a:spLocks/>
          </p:cNvSpPr>
          <p:nvPr/>
        </p:nvSpPr>
        <p:spPr>
          <a:xfrm>
            <a:off x="4084437" y="2825442"/>
            <a:ext cx="4023126" cy="1207115"/>
          </a:xfrm>
          <a:prstGeom prst="rect">
            <a:avLst/>
          </a:prstGeom>
        </p:spPr>
        <p:txBody>
          <a:bodyPr vert="horz" lIns="91440" tIns="45720" rIns="91440" bIns="45720" numCol="1" spcCol="36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000"/>
              </a:spcAft>
              <a:buNone/>
            </a:pPr>
            <a:r>
              <a:rPr lang="en-GB" sz="6000" b="1">
                <a:solidFill>
                  <a:schemeClr val="bg1"/>
                </a:solidFill>
                <a:latin typeface="Lato" panose="020F0502020204030203"/>
                <a:cs typeface="Arial" panose="020B0604020202020204" pitchFamily="34" charset="0"/>
              </a:rPr>
              <a:t>Thank you </a:t>
            </a:r>
          </a:p>
        </p:txBody>
      </p:sp>
    </p:spTree>
    <p:extLst>
      <p:ext uri="{BB962C8B-B14F-4D97-AF65-F5344CB8AC3E}">
        <p14:creationId xmlns:p14="http://schemas.microsoft.com/office/powerpoint/2010/main" val="1076248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3D921F-13ED-E845-A994-232627ED368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9138"/>
          <a:stretch/>
        </p:blipFill>
        <p:spPr>
          <a:xfrm>
            <a:off x="6095999" y="1"/>
            <a:ext cx="7493941" cy="6858000"/>
          </a:xfrm>
          <a:prstGeom prst="rect">
            <a:avLst/>
          </a:prstGeom>
        </p:spPr>
      </p:pic>
      <p:sp>
        <p:nvSpPr>
          <p:cNvPr id="11" name="Title 1">
            <a:extLst>
              <a:ext uri="{FF2B5EF4-FFF2-40B4-BE49-F238E27FC236}">
                <a16:creationId xmlns:a16="http://schemas.microsoft.com/office/drawing/2014/main" id="{19977688-41E6-1B45-87B2-5DE4B25D05A3}"/>
              </a:ext>
            </a:extLst>
          </p:cNvPr>
          <p:cNvSpPr txBox="1">
            <a:spLocks/>
          </p:cNvSpPr>
          <p:nvPr/>
        </p:nvSpPr>
        <p:spPr>
          <a:xfrm>
            <a:off x="394846" y="1404000"/>
            <a:ext cx="6279590" cy="212890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r>
              <a:rPr lang="en-US" sz="4900" b="1">
                <a:solidFill>
                  <a:schemeClr val="bg1"/>
                </a:solidFill>
                <a:latin typeface="Lato" panose="020F0502020204030203"/>
                <a:cs typeface="Arial" panose="020B0604020202020204" pitchFamily="34" charset="0"/>
              </a:rPr>
              <a:t>Education and careers options</a:t>
            </a:r>
          </a:p>
          <a:p>
            <a:pPr>
              <a:lnSpc>
                <a:spcPts val="5880"/>
              </a:lnSpc>
            </a:pPr>
            <a:r>
              <a:rPr lang="en-US" sz="4900" b="1">
                <a:solidFill>
                  <a:schemeClr val="bg1"/>
                </a:solidFill>
                <a:latin typeface="Lato" panose="020F0502020204030203"/>
                <a:cs typeface="Arial" panose="020B0604020202020204" pitchFamily="34" charset="0"/>
              </a:rPr>
              <a:t>an overview</a:t>
            </a:r>
          </a:p>
        </p:txBody>
      </p:sp>
      <p:pic>
        <p:nvPicPr>
          <p:cNvPr id="5" name="Picture 4" descr="A red and white sign&#10;&#10;Description automatically generated with low confidence">
            <a:extLst>
              <a:ext uri="{FF2B5EF4-FFF2-40B4-BE49-F238E27FC236}">
                <a16:creationId xmlns:a16="http://schemas.microsoft.com/office/drawing/2014/main" id="{5861278B-EE12-8F4A-B5D6-8D8724D53313}"/>
              </a:ext>
            </a:extLst>
          </p:cNvPr>
          <p:cNvPicPr>
            <a:picLocks noChangeAspect="1"/>
          </p:cNvPicPr>
          <p:nvPr/>
        </p:nvPicPr>
        <p:blipFill>
          <a:blip r:embed="rId4"/>
          <a:stretch>
            <a:fillRect/>
          </a:stretch>
        </p:blipFill>
        <p:spPr>
          <a:xfrm>
            <a:off x="8239959" y="239062"/>
            <a:ext cx="1201327" cy="841607"/>
          </a:xfrm>
          <a:prstGeom prst="rect">
            <a:avLst/>
          </a:prstGeom>
        </p:spPr>
      </p:pic>
      <p:pic>
        <p:nvPicPr>
          <p:cNvPr id="8" name="Picture 7">
            <a:extLst>
              <a:ext uri="{FF2B5EF4-FFF2-40B4-BE49-F238E27FC236}">
                <a16:creationId xmlns:a16="http://schemas.microsoft.com/office/drawing/2014/main" id="{6717B5EB-D0E6-DC4B-B00C-09C166952A1B}"/>
              </a:ext>
            </a:extLst>
          </p:cNvPr>
          <p:cNvPicPr>
            <a:picLocks noChangeAspect="1"/>
          </p:cNvPicPr>
          <p:nvPr/>
        </p:nvPicPr>
        <p:blipFill>
          <a:blip r:embed="rId5"/>
          <a:stretch>
            <a:fillRect/>
          </a:stretch>
        </p:blipFill>
        <p:spPr>
          <a:xfrm>
            <a:off x="9896257" y="341973"/>
            <a:ext cx="1917496" cy="836555"/>
          </a:xfrm>
          <a:prstGeom prst="rect">
            <a:avLst/>
          </a:prstGeom>
        </p:spPr>
      </p:pic>
    </p:spTree>
    <p:extLst>
      <p:ext uri="{BB962C8B-B14F-4D97-AF65-F5344CB8AC3E}">
        <p14:creationId xmlns:p14="http://schemas.microsoft.com/office/powerpoint/2010/main" val="2312437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05792CD-35C1-3041-9D9C-EA040C3DA3B2}"/>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red and white sign&#10;&#10;Description automatically generated with low confidence">
            <a:extLst>
              <a:ext uri="{FF2B5EF4-FFF2-40B4-BE49-F238E27FC236}">
                <a16:creationId xmlns:a16="http://schemas.microsoft.com/office/drawing/2014/main" id="{F9680AFE-1714-AD4C-BB2E-D4F71F8B7314}"/>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B964AC28-EBC6-A24D-BEAF-D86FFE96FFC3}"/>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569623" y="1587500"/>
            <a:ext cx="8740775" cy="460375"/>
          </a:xfrm>
        </p:spPr>
        <p:txBody>
          <a:bodyPr numCol="2" spcCol="360000">
            <a:noAutofit/>
          </a:bodyPr>
          <a:lstStyle/>
          <a:p>
            <a:pPr marL="0" lvl="0" indent="0" algn="l">
              <a:lnSpc>
                <a:spcPct val="115000"/>
              </a:lnSpc>
              <a:buNone/>
            </a:pPr>
            <a:r>
              <a:rPr lang="en-GB" sz="2800" b="1">
                <a:solidFill>
                  <a:srgbClr val="09AFA9"/>
                </a:solidFill>
                <a:latin typeface="Lato" panose="020F0502020204030203"/>
                <a:cs typeface="Arial" panose="020B0604020202020204" pitchFamily="34" charset="0"/>
              </a:rPr>
              <a:t>What’s next?</a:t>
            </a:r>
            <a:br>
              <a:rPr lang="en-GB" sz="1800" b="1">
                <a:solidFill>
                  <a:srgbClr val="09AFA9"/>
                </a:solidFill>
                <a:latin typeface="Lato" panose="020F0502020204030203"/>
                <a:cs typeface="Arial" panose="020B0604020202020204" pitchFamily="34" charset="0"/>
              </a:rPr>
            </a:br>
            <a:endParaRPr lang="en-US" sz="1200">
              <a:solidFill>
                <a:srgbClr val="09AFA9"/>
              </a:solidFill>
              <a:latin typeface="Lato" panose="020F0502020204030203"/>
              <a:cs typeface="Arial" panose="020B0604020202020204" pitchFamily="34" charset="0"/>
            </a:endParaRPr>
          </a:p>
        </p:txBody>
      </p:sp>
      <p:sp>
        <p:nvSpPr>
          <p:cNvPr id="11" name="TextBox 10">
            <a:extLst>
              <a:ext uri="{FF2B5EF4-FFF2-40B4-BE49-F238E27FC236}">
                <a16:creationId xmlns:a16="http://schemas.microsoft.com/office/drawing/2014/main" id="{9F8298B4-8B4E-3441-8227-B57F8D724E58}"/>
              </a:ext>
            </a:extLst>
          </p:cNvPr>
          <p:cNvSpPr txBox="1"/>
          <p:nvPr/>
        </p:nvSpPr>
        <p:spPr>
          <a:xfrm>
            <a:off x="475200" y="385260"/>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Post 16 options</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597418" y="2382306"/>
            <a:ext cx="8339891" cy="1938992"/>
          </a:xfrm>
          <a:prstGeom prst="rect">
            <a:avLst/>
          </a:prstGeom>
          <a:noFill/>
        </p:spPr>
        <p:txBody>
          <a:bodyPr wrap="square" rtlCol="0">
            <a:spAutoFit/>
          </a:bodyPr>
          <a:lstStyle/>
          <a:p>
            <a:pPr marL="342900" lvl="0" indent="-342900">
              <a:lnSpc>
                <a:spcPts val="2400"/>
              </a:lnSpc>
              <a:buFont typeface="Arial" panose="020B0604020202020204" pitchFamily="34" charset="0"/>
              <a:buChar char="•"/>
            </a:pPr>
            <a:r>
              <a:rPr lang="en-GB" sz="2000">
                <a:solidFill>
                  <a:srgbClr val="575757"/>
                </a:solidFill>
                <a:effectLst/>
                <a:latin typeface="Calibri" panose="020F0502020204030204" pitchFamily="34" charset="0"/>
                <a:ea typeface="Times New Roman" panose="02020603050405020304" pitchFamily="18" charset="0"/>
                <a:cs typeface="Calibri" panose="020F0502020204030204" pitchFamily="34" charset="0"/>
              </a:rPr>
              <a:t>Young people in England are required by law to stay in education or training until age 18.</a:t>
            </a:r>
          </a:p>
          <a:p>
            <a:pPr marL="342900" lvl="0" indent="-342900">
              <a:lnSpc>
                <a:spcPts val="2400"/>
              </a:lnSpc>
              <a:buFont typeface="Arial" panose="020B0604020202020204" pitchFamily="34" charset="0"/>
              <a:buChar char="•"/>
            </a:pPr>
            <a:r>
              <a:rPr lang="en-GB" sz="2000">
                <a:solidFill>
                  <a:srgbClr val="575757"/>
                </a:solidFill>
                <a:latin typeface="Calibri" panose="020F0502020204030204" pitchFamily="34" charset="0"/>
                <a:cs typeface="Calibri" panose="020F0502020204030204" pitchFamily="34" charset="0"/>
              </a:rPr>
              <a:t>There are a range of options available from apprenticeships to A-levels and in some parts of the country, you could do a new T-level qualification.</a:t>
            </a:r>
          </a:p>
          <a:p>
            <a:pPr marL="342900" lvl="0" indent="-342900">
              <a:lnSpc>
                <a:spcPts val="2400"/>
              </a:lnSpc>
              <a:buFont typeface="Arial" panose="020B0604020202020204" pitchFamily="34" charset="0"/>
              <a:buChar char="•"/>
            </a:pPr>
            <a:r>
              <a:rPr lang="en-GB" sz="2000">
                <a:solidFill>
                  <a:srgbClr val="575757"/>
                </a:solidFill>
                <a:latin typeface="Calibri" panose="020F0502020204030204" pitchFamily="34" charset="0"/>
                <a:cs typeface="Calibri" panose="020F0502020204030204" pitchFamily="34" charset="0"/>
              </a:rPr>
              <a:t>There is a lot to consider when making this decision - here is an overview of the options and things to things to think about.</a:t>
            </a:r>
          </a:p>
        </p:txBody>
      </p:sp>
    </p:spTree>
    <p:extLst>
      <p:ext uri="{BB962C8B-B14F-4D97-AF65-F5344CB8AC3E}">
        <p14:creationId xmlns:p14="http://schemas.microsoft.com/office/powerpoint/2010/main" val="62980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D92DB3-DF6B-2042-91D0-EFC32037CA74}"/>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white sign&#10;&#10;Description automatically generated with low confidence">
            <a:extLst>
              <a:ext uri="{FF2B5EF4-FFF2-40B4-BE49-F238E27FC236}">
                <a16:creationId xmlns:a16="http://schemas.microsoft.com/office/drawing/2014/main" id="{8DE01192-5282-5143-8795-A26C4DDFB1E3}"/>
              </a:ext>
            </a:extLst>
          </p:cNvPr>
          <p:cNvPicPr>
            <a:picLocks noChangeAspect="1"/>
          </p:cNvPicPr>
          <p:nvPr/>
        </p:nvPicPr>
        <p:blipFill>
          <a:blip r:embed="rId4"/>
          <a:stretch>
            <a:fillRect/>
          </a:stretch>
        </p:blipFill>
        <p:spPr>
          <a:xfrm>
            <a:off x="8239959" y="239062"/>
            <a:ext cx="1201327" cy="841607"/>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8A210892-52F9-EE42-8CE0-25793D45604D}"/>
              </a:ext>
            </a:extLst>
          </p:cNvPr>
          <p:cNvPicPr>
            <a:picLocks noChangeAspect="1"/>
          </p:cNvPicPr>
          <p:nvPr/>
        </p:nvPicPr>
        <p:blipFill>
          <a:blip r:embed="rId5"/>
          <a:stretch>
            <a:fillRect/>
          </a:stretch>
        </p:blipFill>
        <p:spPr>
          <a:xfrm>
            <a:off x="9896258" y="341973"/>
            <a:ext cx="1917495" cy="776208"/>
          </a:xfrm>
          <a:prstGeom prst="rect">
            <a:avLst/>
          </a:prstGeom>
        </p:spPr>
      </p:pic>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BCF9B29-D239-9C43-8BDD-D9C6C73DC3F2}"/>
              </a:ext>
            </a:extLst>
          </p:cNvPr>
          <p:cNvSpPr txBox="1"/>
          <p:nvPr/>
        </p:nvSpPr>
        <p:spPr>
          <a:xfrm>
            <a:off x="475200" y="385260"/>
            <a:ext cx="56424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Lato" panose="020F0502020204030203"/>
                <a:cs typeface="Arial" panose="020B0604020202020204" pitchFamily="34" charset="0"/>
              </a:rPr>
              <a:t>Post 16 options</a:t>
            </a:r>
          </a:p>
        </p:txBody>
      </p:sp>
      <p:sp>
        <p:nvSpPr>
          <p:cNvPr id="3" name="Arrow: Right 2">
            <a:extLst>
              <a:ext uri="{FF2B5EF4-FFF2-40B4-BE49-F238E27FC236}">
                <a16:creationId xmlns:a16="http://schemas.microsoft.com/office/drawing/2014/main" id="{8BDCEC32-4FE4-4377-B6DC-ACEBCE374BEA}"/>
              </a:ext>
            </a:extLst>
          </p:cNvPr>
          <p:cNvSpPr/>
          <p:nvPr/>
        </p:nvSpPr>
        <p:spPr>
          <a:xfrm>
            <a:off x="1426029" y="5538268"/>
            <a:ext cx="315685" cy="20682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Online Media 4" title="Options at age 16 animation">
            <a:hlinkClick r:id="" action="ppaction://media"/>
            <a:extLst>
              <a:ext uri="{FF2B5EF4-FFF2-40B4-BE49-F238E27FC236}">
                <a16:creationId xmlns:a16="http://schemas.microsoft.com/office/drawing/2014/main" id="{1C5018BC-FE6C-4858-A7C5-6CA5B883F804}"/>
              </a:ext>
            </a:extLst>
          </p:cNvPr>
          <p:cNvPicPr>
            <a:picLocks noRot="1" noChangeAspect="1"/>
          </p:cNvPicPr>
          <p:nvPr>
            <a:videoFile r:link="rId1"/>
          </p:nvPr>
        </p:nvPicPr>
        <p:blipFill>
          <a:blip r:embed="rId6"/>
          <a:stretch>
            <a:fillRect/>
          </a:stretch>
        </p:blipFill>
        <p:spPr>
          <a:xfrm>
            <a:off x="2185540" y="1605197"/>
            <a:ext cx="7864258" cy="4657115"/>
          </a:xfrm>
          <a:prstGeom prst="rect">
            <a:avLst/>
          </a:prstGeom>
        </p:spPr>
      </p:pic>
    </p:spTree>
    <p:extLst>
      <p:ext uri="{BB962C8B-B14F-4D97-AF65-F5344CB8AC3E}">
        <p14:creationId xmlns:p14="http://schemas.microsoft.com/office/powerpoint/2010/main" val="108328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4719494-F68F-5544-8CA9-AF168D34AD61}"/>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red and white sign&#10;&#10;Description automatically generated with low confidence">
            <a:extLst>
              <a:ext uri="{FF2B5EF4-FFF2-40B4-BE49-F238E27FC236}">
                <a16:creationId xmlns:a16="http://schemas.microsoft.com/office/drawing/2014/main" id="{D655E018-5372-A648-BDCC-085B9A403CB8}"/>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031F570C-CF74-1A45-B27F-D50BC07B8810}"/>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49702" y="1587500"/>
            <a:ext cx="8740775" cy="460375"/>
          </a:xfrm>
        </p:spPr>
        <p:txBody>
          <a:bodyPr numCol="2" spcCol="360000">
            <a:noAutofit/>
          </a:bodyPr>
          <a:lstStyle/>
          <a:p>
            <a:pPr marL="0" lvl="0" indent="0" algn="l">
              <a:lnSpc>
                <a:spcPct val="115000"/>
              </a:lnSpc>
              <a:buNone/>
            </a:pPr>
            <a:r>
              <a:rPr lang="en-GB" sz="2800" b="1">
                <a:solidFill>
                  <a:srgbClr val="09AFA9"/>
                </a:solidFill>
                <a:latin typeface="Lato" panose="020F0502020204030203"/>
                <a:cs typeface="Arial" panose="020B0604020202020204" pitchFamily="34" charset="0"/>
              </a:rPr>
              <a:t>What we offer</a:t>
            </a:r>
            <a:br>
              <a:rPr lang="en-GB" sz="1800" b="1">
                <a:solidFill>
                  <a:srgbClr val="09AFA9"/>
                </a:solidFill>
                <a:latin typeface="Lato" panose="020F0502020204030203"/>
                <a:cs typeface="Arial" panose="020B0604020202020204" pitchFamily="34" charset="0"/>
              </a:rPr>
            </a:br>
            <a:endParaRPr lang="en-US" sz="1200">
              <a:solidFill>
                <a:srgbClr val="09AF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396652" y="2361598"/>
            <a:ext cx="8519999" cy="423642"/>
          </a:xfrm>
          <a:prstGeom prst="rect">
            <a:avLst/>
          </a:prstGeom>
          <a:noFill/>
        </p:spPr>
        <p:txBody>
          <a:bodyPr wrap="square" lIns="91440" tIns="45720" rIns="91440" bIns="45720" rtlCol="0" anchor="t">
            <a:spAutoFit/>
          </a:bodyPr>
          <a:lstStyle/>
          <a:p>
            <a:pPr marL="342900" lvl="0" indent="-342900">
              <a:lnSpc>
                <a:spcPct val="115000"/>
              </a:lnSpc>
              <a:buFont typeface="Arial"/>
              <a:buChar char="•"/>
            </a:pPr>
            <a:r>
              <a:rPr lang="en-GB" sz="2000">
                <a:solidFill>
                  <a:srgbClr val="575757"/>
                </a:solidFill>
                <a:effectLst/>
                <a:latin typeface="Calibri" panose="020F0502020204030204" pitchFamily="34" charset="0"/>
                <a:ea typeface="Times New Roman" panose="02020603050405020304" pitchFamily="18" charset="0"/>
                <a:cs typeface="Calibri" panose="020F0502020204030204" pitchFamily="34" charset="0"/>
              </a:rPr>
              <a:t>[add in here if you offer post 16 options]</a:t>
            </a:r>
            <a:endParaRPr lang="en-GB" sz="2000">
              <a:solidFill>
                <a:srgbClr val="575757"/>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88F3C95E-1B7E-BD4A-B220-F361E09AF271}"/>
              </a:ext>
            </a:extLst>
          </p:cNvPr>
          <p:cNvSpPr txBox="1"/>
          <p:nvPr/>
        </p:nvSpPr>
        <p:spPr>
          <a:xfrm>
            <a:off x="475200" y="400250"/>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Post 16 options</a:t>
            </a:r>
          </a:p>
        </p:txBody>
      </p:sp>
    </p:spTree>
    <p:extLst>
      <p:ext uri="{BB962C8B-B14F-4D97-AF65-F5344CB8AC3E}">
        <p14:creationId xmlns:p14="http://schemas.microsoft.com/office/powerpoint/2010/main" val="158165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3C5435-D497-1F4B-A9F9-DE927D619457}"/>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white sign&#10;&#10;Description automatically generated with low confidence">
            <a:extLst>
              <a:ext uri="{FF2B5EF4-FFF2-40B4-BE49-F238E27FC236}">
                <a16:creationId xmlns:a16="http://schemas.microsoft.com/office/drawing/2014/main" id="{037FC4DE-777C-C149-9A1A-B0959A71CFAE}"/>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3D83D52D-85FA-554E-A5A2-FE7922C2B822}"/>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374751" y="1587500"/>
            <a:ext cx="8740775" cy="460375"/>
          </a:xfrm>
        </p:spPr>
        <p:txBody>
          <a:bodyPr numCol="2" spcCol="360000">
            <a:noAutofit/>
          </a:bodyPr>
          <a:lstStyle/>
          <a:p>
            <a:pPr marL="0" lvl="0" indent="0" algn="l">
              <a:lnSpc>
                <a:spcPct val="115000"/>
              </a:lnSpc>
              <a:buNone/>
            </a:pPr>
            <a:r>
              <a:rPr lang="en-GB" sz="2800" b="1">
                <a:solidFill>
                  <a:srgbClr val="09AFA9"/>
                </a:solidFill>
                <a:latin typeface="Lato" panose="020F0502020204030203"/>
                <a:cs typeface="Arial" panose="020B0604020202020204" pitchFamily="34" charset="0"/>
              </a:rPr>
              <a:t>Real-life insights</a:t>
            </a:r>
            <a:br>
              <a:rPr lang="en-GB" sz="1800" b="1">
                <a:solidFill>
                  <a:srgbClr val="09AFA9"/>
                </a:solidFill>
                <a:latin typeface="Lato" panose="020F0502020204030203"/>
                <a:cs typeface="Arial" panose="020B0604020202020204" pitchFamily="34" charset="0"/>
              </a:rPr>
            </a:br>
            <a:endParaRPr lang="en-US" sz="1200">
              <a:solidFill>
                <a:srgbClr val="09AF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475200" y="2357961"/>
            <a:ext cx="9032618" cy="1015663"/>
          </a:xfrm>
          <a:prstGeom prst="rect">
            <a:avLst/>
          </a:prstGeom>
          <a:noFill/>
        </p:spPr>
        <p:txBody>
          <a:bodyPr wrap="square" lIns="91440" tIns="45720" rIns="91440" bIns="45720" rtlCol="0" anchor="t">
            <a:spAutoFit/>
          </a:bodyPr>
          <a:lstStyle/>
          <a:p>
            <a:pPr marL="342900" lvl="0" indent="-342900">
              <a:lnSpc>
                <a:spcPts val="2400"/>
              </a:lnSpc>
              <a:buFont typeface="Arial"/>
              <a:buChar char="•"/>
            </a:pPr>
            <a:r>
              <a:rPr lang="en-GB" sz="2000">
                <a:solidFill>
                  <a:srgbClr val="575757"/>
                </a:solidFill>
                <a:effectLst/>
                <a:latin typeface="Calibri"/>
                <a:ea typeface="Times New Roman" panose="02020603050405020304" pitchFamily="18" charset="0"/>
                <a:cs typeface="Calibri"/>
              </a:rPr>
              <a:t>[add in here if you have case studies of alumni who have taken different post 16 routes or you could ask a range of local colleges, training providers or employers to speak about the options they offer]</a:t>
            </a:r>
            <a:endParaRPr lang="en-GB" sz="2000">
              <a:solidFill>
                <a:srgbClr val="575757"/>
              </a:solidFill>
              <a:latin typeface="Calibri"/>
              <a:cs typeface="Calibri"/>
            </a:endParaRPr>
          </a:p>
        </p:txBody>
      </p:sp>
      <p:sp>
        <p:nvSpPr>
          <p:cNvPr id="9" name="TextBox 8">
            <a:extLst>
              <a:ext uri="{FF2B5EF4-FFF2-40B4-BE49-F238E27FC236}">
                <a16:creationId xmlns:a16="http://schemas.microsoft.com/office/drawing/2014/main" id="{3BFFFB85-07F4-3E4A-866E-A638C04E64FE}"/>
              </a:ext>
            </a:extLst>
          </p:cNvPr>
          <p:cNvSpPr txBox="1"/>
          <p:nvPr/>
        </p:nvSpPr>
        <p:spPr>
          <a:xfrm>
            <a:off x="475200" y="400250"/>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Post 16 options</a:t>
            </a:r>
          </a:p>
        </p:txBody>
      </p:sp>
    </p:spTree>
    <p:extLst>
      <p:ext uri="{BB962C8B-B14F-4D97-AF65-F5344CB8AC3E}">
        <p14:creationId xmlns:p14="http://schemas.microsoft.com/office/powerpoint/2010/main" val="2526465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B1D1E0-D268-CC44-A8FB-CB4DCD4CBB76}"/>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white sign&#10;&#10;Description automatically generated with low confidence">
            <a:extLst>
              <a:ext uri="{FF2B5EF4-FFF2-40B4-BE49-F238E27FC236}">
                <a16:creationId xmlns:a16="http://schemas.microsoft.com/office/drawing/2014/main" id="{98606081-2D68-104E-B062-A61AD9D3A024}"/>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2B4A183F-9FBE-7949-B096-2813995479C1}"/>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04730" y="1617663"/>
            <a:ext cx="8740775" cy="460375"/>
          </a:xfrm>
        </p:spPr>
        <p:txBody>
          <a:bodyPr numCol="2" spcCol="360000">
            <a:noAutofit/>
          </a:bodyPr>
          <a:lstStyle/>
          <a:p>
            <a:pPr marL="0" lvl="0" indent="0" algn="l">
              <a:lnSpc>
                <a:spcPct val="115000"/>
              </a:lnSpc>
              <a:buNone/>
            </a:pPr>
            <a:r>
              <a:rPr lang="en-GB" sz="2800" b="1">
                <a:solidFill>
                  <a:srgbClr val="09AFA9"/>
                </a:solidFill>
                <a:latin typeface="Lato" panose="020F0502020204030203"/>
                <a:cs typeface="Arial" panose="020B0604020202020204" pitchFamily="34" charset="0"/>
              </a:rPr>
              <a:t>What’s next?</a:t>
            </a:r>
            <a:br>
              <a:rPr lang="en-GB" sz="1800" b="1">
                <a:solidFill>
                  <a:srgbClr val="09AFA9"/>
                </a:solidFill>
                <a:latin typeface="Lato" panose="020F0502020204030203"/>
                <a:cs typeface="Arial" panose="020B0604020202020204" pitchFamily="34" charset="0"/>
              </a:rPr>
            </a:br>
            <a:endParaRPr lang="en-US" sz="1200">
              <a:solidFill>
                <a:srgbClr val="09AF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320167" y="2391579"/>
            <a:ext cx="9559091" cy="2862322"/>
          </a:xfrm>
          <a:prstGeom prst="rect">
            <a:avLst/>
          </a:prstGeom>
          <a:noFill/>
        </p:spPr>
        <p:txBody>
          <a:bodyPr wrap="square" rtlCol="0">
            <a:spAutoFit/>
          </a:bodyPr>
          <a:lstStyle/>
          <a:p>
            <a:pPr marL="342900" indent="-342900">
              <a:lnSpc>
                <a:spcPts val="2400"/>
              </a:lnSpc>
              <a:buFont typeface="Arial" panose="020B0604020202020204" pitchFamily="34" charset="0"/>
              <a:buChar char="•"/>
            </a:pPr>
            <a:r>
              <a:rPr lang="en-GB" sz="2000">
                <a:solidFill>
                  <a:srgbClr val="575757"/>
                </a:solidFill>
                <a:latin typeface="Calibri"/>
                <a:cs typeface="Calibri"/>
              </a:rPr>
              <a:t>In England, you don’t have to stay in education after the age of 18. </a:t>
            </a:r>
          </a:p>
          <a:p>
            <a:pPr marL="342900" indent="-342900">
              <a:lnSpc>
                <a:spcPts val="2400"/>
              </a:lnSpc>
              <a:buFont typeface="Arial" panose="020B0604020202020204" pitchFamily="34" charset="0"/>
              <a:buChar char="•"/>
            </a:pPr>
            <a:r>
              <a:rPr lang="en-GB" sz="2000">
                <a:solidFill>
                  <a:srgbClr val="575757"/>
                </a:solidFill>
                <a:latin typeface="Calibri"/>
                <a:cs typeface="Calibri"/>
              </a:rPr>
              <a:t>You can:</a:t>
            </a:r>
          </a:p>
          <a:p>
            <a:pPr marL="800100" lvl="1" indent="-342900">
              <a:lnSpc>
                <a:spcPts val="2400"/>
              </a:lnSpc>
              <a:buFont typeface="Arial" panose="020B0604020202020204" pitchFamily="34" charset="0"/>
              <a:buChar char="•"/>
            </a:pPr>
            <a:r>
              <a:rPr lang="en-GB" sz="2000">
                <a:solidFill>
                  <a:srgbClr val="575757"/>
                </a:solidFill>
                <a:latin typeface="Calibri"/>
                <a:cs typeface="Calibri"/>
              </a:rPr>
              <a:t>Choose to go into employment.</a:t>
            </a:r>
          </a:p>
          <a:p>
            <a:pPr marL="800100" lvl="1" indent="-342900">
              <a:lnSpc>
                <a:spcPts val="2400"/>
              </a:lnSpc>
              <a:buFont typeface="Arial" panose="020B0604020202020204" pitchFamily="34" charset="0"/>
              <a:buChar char="•"/>
            </a:pPr>
            <a:r>
              <a:rPr lang="en-GB" sz="2000">
                <a:solidFill>
                  <a:srgbClr val="575757"/>
                </a:solidFill>
                <a:latin typeface="Calibri"/>
                <a:cs typeface="Calibri"/>
              </a:rPr>
              <a:t>Do a short course of study to prepare you for a particular career.</a:t>
            </a:r>
          </a:p>
          <a:p>
            <a:pPr marL="800100" lvl="1" indent="-342900">
              <a:lnSpc>
                <a:spcPts val="2400"/>
              </a:lnSpc>
              <a:buFont typeface="Arial" panose="020B0604020202020204" pitchFamily="34" charset="0"/>
              <a:buChar char="•"/>
            </a:pPr>
            <a:r>
              <a:rPr lang="en-GB" sz="2000">
                <a:solidFill>
                  <a:srgbClr val="575757"/>
                </a:solidFill>
                <a:latin typeface="Calibri"/>
                <a:cs typeface="Calibri"/>
              </a:rPr>
              <a:t>Go on to study a higher education qualification such as a Bachelor’s degree, HNC or foundation degree. </a:t>
            </a:r>
          </a:p>
          <a:p>
            <a:pPr marL="800100" lvl="1" indent="-342900">
              <a:lnSpc>
                <a:spcPts val="2400"/>
              </a:lnSpc>
              <a:buFont typeface="Arial" panose="020B0604020202020204" pitchFamily="34" charset="0"/>
              <a:buChar char="•"/>
            </a:pPr>
            <a:r>
              <a:rPr lang="en-GB" sz="2000">
                <a:solidFill>
                  <a:srgbClr val="575757"/>
                </a:solidFill>
                <a:latin typeface="Calibri"/>
                <a:cs typeface="Calibri"/>
              </a:rPr>
              <a:t>Combine employment and training via an apprenticeship.</a:t>
            </a:r>
          </a:p>
          <a:p>
            <a:pPr marL="342900" lvl="0" indent="-342900">
              <a:lnSpc>
                <a:spcPts val="2400"/>
              </a:lnSpc>
              <a:buFont typeface="Arial" panose="020B0604020202020204" pitchFamily="34" charset="0"/>
              <a:buChar char="•"/>
            </a:pPr>
            <a:r>
              <a:rPr lang="en-GB" sz="2000">
                <a:solidFill>
                  <a:srgbClr val="575757"/>
                </a:solidFill>
                <a:latin typeface="Calibri"/>
                <a:cs typeface="Calibri"/>
              </a:rPr>
              <a:t>There is a lot to consider when making this decision - here is an overview of the options and things to things to think about.</a:t>
            </a:r>
          </a:p>
        </p:txBody>
      </p:sp>
      <p:sp>
        <p:nvSpPr>
          <p:cNvPr id="9" name="TextBox 8">
            <a:extLst>
              <a:ext uri="{FF2B5EF4-FFF2-40B4-BE49-F238E27FC236}">
                <a16:creationId xmlns:a16="http://schemas.microsoft.com/office/drawing/2014/main" id="{2189B2CF-621D-0A4B-81BE-90C6B26A417D}"/>
              </a:ext>
            </a:extLst>
          </p:cNvPr>
          <p:cNvSpPr txBox="1"/>
          <p:nvPr/>
        </p:nvSpPr>
        <p:spPr>
          <a:xfrm>
            <a:off x="475200" y="385260"/>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Post 18 options</a:t>
            </a:r>
          </a:p>
        </p:txBody>
      </p:sp>
    </p:spTree>
    <p:extLst>
      <p:ext uri="{BB962C8B-B14F-4D97-AF65-F5344CB8AC3E}">
        <p14:creationId xmlns:p14="http://schemas.microsoft.com/office/powerpoint/2010/main" val="1914635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439510-9DC9-1847-B7BE-FC603A0548F2}"/>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red and white sign&#10;&#10;Description automatically generated with low confidence">
            <a:extLst>
              <a:ext uri="{FF2B5EF4-FFF2-40B4-BE49-F238E27FC236}">
                <a16:creationId xmlns:a16="http://schemas.microsoft.com/office/drawing/2014/main" id="{6D00728D-620E-2F41-BA27-D8D77817F65C}"/>
              </a:ext>
            </a:extLst>
          </p:cNvPr>
          <p:cNvPicPr>
            <a:picLocks noChangeAspect="1"/>
          </p:cNvPicPr>
          <p:nvPr/>
        </p:nvPicPr>
        <p:blipFill>
          <a:blip r:embed="rId4"/>
          <a:stretch>
            <a:fillRect/>
          </a:stretch>
        </p:blipFill>
        <p:spPr>
          <a:xfrm>
            <a:off x="8239959" y="239062"/>
            <a:ext cx="1201327" cy="841607"/>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B8234971-9D10-CD45-87AF-4E98A4F6AB89}"/>
              </a:ext>
            </a:extLst>
          </p:cNvPr>
          <p:cNvPicPr>
            <a:picLocks noChangeAspect="1"/>
          </p:cNvPicPr>
          <p:nvPr/>
        </p:nvPicPr>
        <p:blipFill>
          <a:blip r:embed="rId5"/>
          <a:stretch>
            <a:fillRect/>
          </a:stretch>
        </p:blipFill>
        <p:spPr>
          <a:xfrm>
            <a:off x="9896258" y="341973"/>
            <a:ext cx="1917495" cy="776208"/>
          </a:xfrm>
          <a:prstGeom prst="rect">
            <a:avLst/>
          </a:prstGeom>
        </p:spPr>
      </p:pic>
      <p:pic>
        <p:nvPicPr>
          <p:cNvPr id="2" name="Online Media 1" title="Options at age 18 animation">
            <a:hlinkClick r:id="" action="ppaction://media"/>
            <a:extLst>
              <a:ext uri="{FF2B5EF4-FFF2-40B4-BE49-F238E27FC236}">
                <a16:creationId xmlns:a16="http://schemas.microsoft.com/office/drawing/2014/main" id="{11962477-CA56-4006-90D0-6404003C0696}"/>
              </a:ext>
            </a:extLst>
          </p:cNvPr>
          <p:cNvPicPr>
            <a:picLocks noRot="1" noChangeAspect="1"/>
          </p:cNvPicPr>
          <p:nvPr>
            <a:videoFile r:link="rId1"/>
          </p:nvPr>
        </p:nvPicPr>
        <p:blipFill>
          <a:blip r:embed="rId6"/>
          <a:stretch>
            <a:fillRect/>
          </a:stretch>
        </p:blipFill>
        <p:spPr>
          <a:xfrm>
            <a:off x="2185539" y="1603248"/>
            <a:ext cx="7864259" cy="4558813"/>
          </a:xfrm>
          <a:prstGeom prst="rect">
            <a:avLst/>
          </a:prstGeom>
        </p:spPr>
      </p:pic>
      <p:sp>
        <p:nvSpPr>
          <p:cNvPr id="10" name="TextBox 9">
            <a:extLst>
              <a:ext uri="{FF2B5EF4-FFF2-40B4-BE49-F238E27FC236}">
                <a16:creationId xmlns:a16="http://schemas.microsoft.com/office/drawing/2014/main" id="{91E4E060-0E6A-3D46-AC63-9E9FC60FF3B6}"/>
              </a:ext>
            </a:extLst>
          </p:cNvPr>
          <p:cNvSpPr txBox="1"/>
          <p:nvPr/>
        </p:nvSpPr>
        <p:spPr>
          <a:xfrm>
            <a:off x="475200" y="385260"/>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Post 18 options</a:t>
            </a:r>
          </a:p>
        </p:txBody>
      </p:sp>
    </p:spTree>
    <p:extLst>
      <p:ext uri="{BB962C8B-B14F-4D97-AF65-F5344CB8AC3E}">
        <p14:creationId xmlns:p14="http://schemas.microsoft.com/office/powerpoint/2010/main" val="31674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342900" marR="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kumimoji="0" sz="2000" b="0" i="0" u="none" strike="noStrike" kern="1200" cap="none" spc="0" normalizeH="0" baseline="0" noProof="0" dirty="0">
            <a:ln>
              <a:noFill/>
            </a:ln>
            <a:solidFill>
              <a:srgbClr val="575757"/>
            </a:solidFill>
            <a:effectLst/>
            <a:highlight>
              <a:srgbClr val="FFFF00"/>
            </a:highlight>
            <a:uLnTx/>
            <a:uFillTx/>
            <a:latin typeface="Franklin Gothic Book" panose="020B0503020102020204" pitchFamily="34" charset="0"/>
            <a:ea typeface="Times New Roman" panose="02020603050405020304" pitchFamily="18" charset="0"/>
            <a:cs typeface="Calibri" panose="020F05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786461706BA046A18387C9E34E7D0B" ma:contentTypeVersion="8" ma:contentTypeDescription="Create a new document." ma:contentTypeScope="" ma:versionID="593ada8bacc3256ed11b9adbfe728eb3">
  <xsd:schema xmlns:xsd="http://www.w3.org/2001/XMLSchema" xmlns:xs="http://www.w3.org/2001/XMLSchema" xmlns:p="http://schemas.microsoft.com/office/2006/metadata/properties" xmlns:ns3="1fc1fd28-ed4f-4aa5-84f3-04d16cb35c36" targetNamespace="http://schemas.microsoft.com/office/2006/metadata/properties" ma:root="true" ma:fieldsID="d648354be37361d1250cf88144edf44c" ns3:_="">
    <xsd:import namespace="1fc1fd28-ed4f-4aa5-84f3-04d16cb35c3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c1fd28-ed4f-4aa5-84f3-04d16cb35c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2E8FF3-291C-430E-B753-9438DD0DE04F}">
  <ds:schemaRefs>
    <ds:schemaRef ds:uri="http://schemas.microsoft.com/sharepoint/v3/contenttype/forms"/>
  </ds:schemaRefs>
</ds:datastoreItem>
</file>

<file path=customXml/itemProps2.xml><?xml version="1.0" encoding="utf-8"?>
<ds:datastoreItem xmlns:ds="http://schemas.openxmlformats.org/officeDocument/2006/customXml" ds:itemID="{ED44E269-B0F4-4063-9A37-1740FE320B6B}">
  <ds:schemaRefs>
    <ds:schemaRef ds:uri="http://purl.org/dc/elements/1.1/"/>
    <ds:schemaRef ds:uri="http://purl.org/dc/dcmitype/"/>
    <ds:schemaRef ds:uri="1fc1fd28-ed4f-4aa5-84f3-04d16cb35c36"/>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980100CA-A5C7-4D82-896B-13D75F43B2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c1fd28-ed4f-4aa5-84f3-04d16cb35c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20041</TotalTime>
  <Words>1914</Words>
  <Application>Microsoft Office PowerPoint</Application>
  <PresentationFormat>Widescreen</PresentationFormat>
  <Paragraphs>169</Paragraphs>
  <Slides>26</Slides>
  <Notes>23</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Lato</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RedwoodS</cp:lastModifiedBy>
  <cp:revision>10</cp:revision>
  <dcterms:created xsi:type="dcterms:W3CDTF">2020-09-09T12:12:41Z</dcterms:created>
  <dcterms:modified xsi:type="dcterms:W3CDTF">2023-06-14T11:08:10Z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0x010100BA786461706BA046A18387C9E34E7D0B</vt:lpwstr>
  </property>
  <property fmtid="{D5CDD505-2E9C-101B-9397-08002B2CF9AE}" pid="3" name="Order">
    <vt:r8>3500</vt:r8>
  </property>
  <property fmtid="{D5CDD505-2E9C-101B-9397-08002B2CF9AE}" pid="4" name="Document Type">
    <vt:lpwstr/>
  </property>
</Properties>
</file>